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 id="2147483674" r:id="rId4"/>
    <p:sldMasterId id="2147483675" r:id="rId5"/>
    <p:sldMasterId id="2147483676" r:id="rId6"/>
  </p:sldMasterIdLst>
  <p:notesMasterIdLst>
    <p:notesMasterId r:id="rId104"/>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x="9144000" cy="6858000" type="screen4x3"/>
  <p:notesSz cx="6858000" cy="9144000"/>
  <p:embeddedFontLst>
    <p:embeddedFont>
      <p:font typeface="Lucida Sans" panose="020B0602030504020204" pitchFamily="34" charset="0"/>
      <p:regular r:id="rId105"/>
      <p:bold r:id="rId106"/>
      <p:italic r:id="rId107"/>
      <p:boldItalic r:id="rId108"/>
    </p:embeddedFont>
    <p:embeddedFont>
      <p:font typeface="Times" panose="02020603050405020304" pitchFamily="18" charset="0"/>
      <p:regular r:id="rId109"/>
      <p:bold r:id="rId110"/>
      <p:italic r:id="rId111"/>
      <p:boldItalic r:id="rId112"/>
    </p:embeddedFont>
    <p:embeddedFont>
      <p:font typeface="Book Antiqua" panose="02040602050305030304" pitchFamily="18" charset="0"/>
      <p:regular r:id="rId113"/>
      <p:bold r:id="rId114"/>
      <p:italic r:id="rId115"/>
      <p:boldItalic r:id="rId116"/>
    </p:embeddedFont>
    <p:embeddedFont>
      <p:font typeface="Tahoma" panose="020B0604030504040204" pitchFamily="34" charset="0"/>
      <p:regular r:id="rId117"/>
      <p:bold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font" Target="fonts/font13.fntdata"/><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8.fntdata"/><Relationship Id="rId16" Type="http://schemas.openxmlformats.org/officeDocument/2006/relationships/slide" Target="slides/slide10.xml"/><Relationship Id="rId107" Type="http://schemas.openxmlformats.org/officeDocument/2006/relationships/font" Target="fonts/font3.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font" Target="fonts/font1.fntdata"/><Relationship Id="rId113" Type="http://schemas.openxmlformats.org/officeDocument/2006/relationships/font" Target="fonts/font9.fntdata"/><Relationship Id="rId118" Type="http://schemas.openxmlformats.org/officeDocument/2006/relationships/font" Target="fonts/font14.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font" Target="fonts/font4.fntdata"/><Relationship Id="rId116" Type="http://schemas.openxmlformats.org/officeDocument/2006/relationships/font" Target="fonts/font1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2.fntdata"/><Relationship Id="rId114" Type="http://schemas.openxmlformats.org/officeDocument/2006/relationships/font" Target="fonts/font10.fntdata"/><Relationship Id="rId119"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5.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120"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font" Target="fonts/font6.fntdata"/><Relationship Id="rId11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3688477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163" name="Google Shape;16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809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10</a:t>
            </a:fld>
            <a:endParaRPr/>
          </a:p>
        </p:txBody>
      </p:sp>
      <p:sp>
        <p:nvSpPr>
          <p:cNvPr id="289" name="Google Shape;28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864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299" name="Google Shape;29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225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a:t>
            </a:fld>
            <a:endParaRPr/>
          </a:p>
        </p:txBody>
      </p:sp>
      <p:sp>
        <p:nvSpPr>
          <p:cNvPr id="314" name="Google Shape;31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124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324" name="Google Shape;32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56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a:t>
            </a:fld>
            <a:endParaRPr/>
          </a:p>
        </p:txBody>
      </p:sp>
      <p:sp>
        <p:nvSpPr>
          <p:cNvPr id="346" name="Google Shape;34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668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356" name="Google Shape;35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832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378" name="Google Shape;37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0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17</a:t>
            </a:fld>
            <a:endParaRPr/>
          </a:p>
        </p:txBody>
      </p:sp>
      <p:sp>
        <p:nvSpPr>
          <p:cNvPr id="388" name="Google Shape;38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0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a:t>
            </a:fld>
            <a:endParaRPr/>
          </a:p>
        </p:txBody>
      </p:sp>
      <p:sp>
        <p:nvSpPr>
          <p:cNvPr id="399" name="Google Shape;39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10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a:t>
            </a:fld>
            <a:endParaRPr/>
          </a:p>
        </p:txBody>
      </p:sp>
      <p:sp>
        <p:nvSpPr>
          <p:cNvPr id="410" name="Google Shape;41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35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73" name="Google Shape;17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69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
        <p:nvSpPr>
          <p:cNvPr id="421" name="Google Shape;42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285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431" name="Google Shape;43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82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22</a:t>
            </a:fld>
            <a:endParaRPr/>
          </a:p>
        </p:txBody>
      </p:sp>
      <p:sp>
        <p:nvSpPr>
          <p:cNvPr id="443" name="Google Shape;44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991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453" name="Google Shape;45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450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24</a:t>
            </a:fld>
            <a:endParaRPr/>
          </a:p>
        </p:txBody>
      </p:sp>
      <p:sp>
        <p:nvSpPr>
          <p:cNvPr id="465" name="Google Shape;46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879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25</a:t>
            </a:fld>
            <a:endParaRPr/>
          </a:p>
        </p:txBody>
      </p:sp>
      <p:sp>
        <p:nvSpPr>
          <p:cNvPr id="482" name="Google Shape;4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4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492" name="Google Shape;49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13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27</a:t>
            </a:fld>
            <a:endParaRPr/>
          </a:p>
        </p:txBody>
      </p:sp>
      <p:sp>
        <p:nvSpPr>
          <p:cNvPr id="515" name="Google Shape;51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080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525" name="Google Shape;52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278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533" name="Google Shape;53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 name="Google Shape;53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7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26.#</a:t>
            </a:r>
            <a:endParaRPr/>
          </a:p>
        </p:txBody>
      </p:sp>
      <p:sp>
        <p:nvSpPr>
          <p:cNvPr id="192" name="Google Shape;1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692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543" name="Google Shape;54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298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554" name="Google Shape;55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5" name="Google Shape;55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735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569" name="Google Shape;56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40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33</a:t>
            </a:fld>
            <a:endParaRPr/>
          </a:p>
        </p:txBody>
      </p:sp>
      <p:sp>
        <p:nvSpPr>
          <p:cNvPr id="584" name="Google Shape;58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785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34</a:t>
            </a:fld>
            <a:endParaRPr/>
          </a:p>
        </p:txBody>
      </p:sp>
      <p:sp>
        <p:nvSpPr>
          <p:cNvPr id="595" name="Google Shape;59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297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35</a:t>
            </a:fld>
            <a:endParaRPr/>
          </a:p>
        </p:txBody>
      </p:sp>
      <p:sp>
        <p:nvSpPr>
          <p:cNvPr id="606" name="Google Shape;60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989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617" name="Google Shape;61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8" name="Google Shape;61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727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37</a:t>
            </a:fld>
            <a:endParaRPr/>
          </a:p>
        </p:txBody>
      </p:sp>
      <p:sp>
        <p:nvSpPr>
          <p:cNvPr id="632" name="Google Shape;63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3" name="Google Shape;633;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089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642" name="Google Shape;64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3" name="Google Shape;64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719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39</a:t>
            </a:fld>
            <a:endParaRPr/>
          </a:p>
        </p:txBody>
      </p:sp>
      <p:sp>
        <p:nvSpPr>
          <p:cNvPr id="658" name="Google Shape;65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9" name="Google Shape;65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16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26.#</a:t>
            </a:r>
            <a:endParaRPr/>
          </a:p>
        </p:txBody>
      </p:sp>
      <p:sp>
        <p:nvSpPr>
          <p:cNvPr id="208" name="Google Shape;20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40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671" name="Google Shape;67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2" name="Google Shape;67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84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686" name="Google Shape;68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451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696" name="Google Shape;69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110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711" name="Google Shape;71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2" name="Google Shape;71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640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729" name="Google Shape;729;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436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740" name="Google Shape;74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576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750" name="Google Shape;75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1" name="Google Shape;751;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412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47</a:t>
            </a:fld>
            <a:endParaRPr/>
          </a:p>
        </p:txBody>
      </p:sp>
      <p:sp>
        <p:nvSpPr>
          <p:cNvPr id="761" name="Google Shape;76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2" name="Google Shape;762;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468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48</a:t>
            </a:fld>
            <a:endParaRPr/>
          </a:p>
        </p:txBody>
      </p:sp>
      <p:sp>
        <p:nvSpPr>
          <p:cNvPr id="774" name="Google Shape;77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5" name="Google Shape;77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843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4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49</a:t>
            </a:fld>
            <a:endParaRPr/>
          </a:p>
        </p:txBody>
      </p:sp>
      <p:sp>
        <p:nvSpPr>
          <p:cNvPr id="785" name="Google Shape;78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6" name="Google Shape;786;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435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224" name="Google Shape;22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687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50</a:t>
            </a:fld>
            <a:endParaRPr/>
          </a:p>
        </p:txBody>
      </p:sp>
      <p:sp>
        <p:nvSpPr>
          <p:cNvPr id="796" name="Google Shape;79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7" name="Google Shape;797;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91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5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806" name="Google Shape;80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7" name="Google Shape;807;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7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824" name="Google Shape;82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395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845" name="Google Shape;84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6" name="Google Shape;84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740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857" name="Google Shape;857;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006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55</a:t>
            </a:fld>
            <a:endParaRPr/>
          </a:p>
        </p:txBody>
      </p:sp>
      <p:sp>
        <p:nvSpPr>
          <p:cNvPr id="865" name="Google Shape;86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6" name="Google Shape;86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832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56</a:t>
            </a:fld>
            <a:endParaRPr/>
          </a:p>
        </p:txBody>
      </p:sp>
      <p:sp>
        <p:nvSpPr>
          <p:cNvPr id="876" name="Google Shape;876;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7" name="Google Shape;877;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905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887" name="Google Shape;887;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8" name="Google Shape;888;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9798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58</a:t>
            </a:fld>
            <a:endParaRPr/>
          </a:p>
        </p:txBody>
      </p:sp>
      <p:sp>
        <p:nvSpPr>
          <p:cNvPr id="898" name="Google Shape;89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9" name="Google Shape;899;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075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09" name="Google Shape;909;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0" name="Google Shape;910;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81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234" name="Google Shape;23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8475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20" name="Google Shape;92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1" name="Google Shape;921;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6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35" name="Google Shape;935;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057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6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44" name="Google Shape;944;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862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6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59" name="Google Shape;959;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0" name="Google Shape;960;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979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6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69" name="Google Shape;969;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0" name="Google Shape;970;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950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6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84" name="Google Shape;984;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5" name="Google Shape;985;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7992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993" name="Google Shape;993;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4" name="Google Shape;994;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5815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6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67</a:t>
            </a:fld>
            <a:endParaRPr/>
          </a:p>
        </p:txBody>
      </p:sp>
      <p:sp>
        <p:nvSpPr>
          <p:cNvPr id="1002" name="Google Shape;1002;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3" name="Google Shape;1003;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0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6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13" name="Google Shape;101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4" name="Google Shape;1014;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121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6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23" name="Google Shape;1023;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4" name="Google Shape;1024;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020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7</a:t>
            </a:fld>
            <a:endParaRPr/>
          </a:p>
        </p:txBody>
      </p:sp>
      <p:sp>
        <p:nvSpPr>
          <p:cNvPr id="249" name="Google Shape;24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 name="Google Shape;25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9754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7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38" name="Google Shape;1038;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8798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7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46" name="Google Shape;104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7" name="Google Shape;1047;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455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7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61" name="Google Shape;106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2" name="Google Shape;1062;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5157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71" name="Google Shape;107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2" name="Google Shape;1072;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1565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80" name="Google Shape;108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1" name="Google Shape;1081;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778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7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090" name="Google Shape;109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1" name="Google Shape;1091;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445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7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11" name="Google Shape;1111;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2" name="Google Shape;1112;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3391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7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26" name="Google Shape;112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7" name="Google Shape;1127;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8066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7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34" name="Google Shape;1134;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5" name="Google Shape;1135;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964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7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50" name="Google Shape;1150;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1" name="Google Shape;1151;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79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259" name="Google Shape;25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8488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8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61" name="Google Shape;1161;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2" name="Google Shape;1162;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4177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8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69" name="Google Shape;1169;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0" name="Google Shape;1170;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865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8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77" name="Google Shape;1177;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8" name="Google Shape;1178;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7259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8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192" name="Google Shape;11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3" name="Google Shape;1193;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859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8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84</a:t>
            </a:fld>
            <a:endParaRPr/>
          </a:p>
        </p:txBody>
      </p:sp>
      <p:sp>
        <p:nvSpPr>
          <p:cNvPr id="1200" name="Google Shape;1200;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1" name="Google Shape;1201;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726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8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213" name="Google Shape;1213;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4" name="Google Shape;1214;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43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8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221" name="Google Shape;1221;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2" name="Google Shape;1222;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982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8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236" name="Google Shape;1236;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7" name="Google Shape;1237;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96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8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256" name="Google Shape;1256;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7" name="Google Shape;1257;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040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8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276" name="Google Shape;1276;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7" name="Google Shape;1277;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704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281" name="Google Shape;28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5295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9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291" name="Google Shape;1291;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2" name="Google Shape;1292;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712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9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91</a:t>
            </a:fld>
            <a:endParaRPr/>
          </a:p>
        </p:txBody>
      </p:sp>
      <p:sp>
        <p:nvSpPr>
          <p:cNvPr id="1307" name="Google Shape;1307;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8" name="Google Shape;1308;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0004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9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318" name="Google Shape;1318;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9" name="Google Shape;1319;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068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9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333" name="Google Shape;1333;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4" name="Google Shape;1334;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915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9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94</a:t>
            </a:fld>
            <a:endParaRPr/>
          </a:p>
        </p:txBody>
      </p:sp>
      <p:sp>
        <p:nvSpPr>
          <p:cNvPr id="1343" name="Google Shape;1343;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4" name="Google Shape;1344;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5003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9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356" name="Google Shape;1356;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7" name="Google Shape;1357;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146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9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371" name="Google Shape;1371;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2" name="Google Shape;1372;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7223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9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26.#</a:t>
            </a:r>
            <a:endParaRPr/>
          </a:p>
        </p:txBody>
      </p:sp>
      <p:sp>
        <p:nvSpPr>
          <p:cNvPr id="1386" name="Google Shape;1386;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7" name="Google Shape;1387;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897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1828800" y="609600"/>
            <a:ext cx="5486400" cy="522288"/>
          </a:xfrm>
          <a:prstGeom prst="rect">
            <a:avLst/>
          </a:prstGeom>
          <a:noFill/>
          <a:ln>
            <a:noFill/>
          </a:ln>
        </p:spPr>
        <p:txBody>
          <a:bodyPr spcFirstLastPara="1" wrap="square" lIns="45700" tIns="45700" rIns="45700" bIns="0" anchor="b" anchorCtr="0">
            <a:normAutofit/>
          </a:bodyPr>
          <a:lstStyle>
            <a:lvl1pPr lvl="0" algn="ctr">
              <a:spcBef>
                <a:spcPts val="0"/>
              </a:spcBef>
              <a:spcAft>
                <a:spcPts val="0"/>
              </a:spcAft>
              <a:buClr>
                <a:srgbClr val="EAD594"/>
              </a:buClr>
              <a:buSzPts val="2000"/>
              <a:buFont typeface="Lucida Sans"/>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13"/>
          <p:cNvSpPr>
            <a:spLocks noGrp="1"/>
          </p:cNvSpPr>
          <p:nvPr>
            <p:ph type="pic" idx="2"/>
          </p:nvPr>
        </p:nvSpPr>
        <p:spPr>
          <a:xfrm>
            <a:off x="1828800" y="1831975"/>
            <a:ext cx="5486400" cy="3962400"/>
          </a:xfrm>
          <a:prstGeom prst="rect">
            <a:avLst/>
          </a:prstGeom>
          <a:solidFill>
            <a:schemeClr val="lt2"/>
          </a:solidFill>
          <a:ln w="44450" cap="sq" cmpd="sng">
            <a:solidFill>
              <a:srgbClr val="FFFFFF"/>
            </a:solidFill>
            <a:prstDash val="solid"/>
            <a:miter lim="800000"/>
            <a:headEnd type="none" w="sm" len="sm"/>
            <a:tailEnd type="none" w="sm" len="sm"/>
          </a:ln>
          <a:effectLst>
            <a:outerShdw blurRad="190500" dist="228600" dir="2700000" sy="90000">
              <a:srgbClr val="000000">
                <a:alpha val="24705"/>
              </a:srgbClr>
            </a:outerShdw>
          </a:effectLst>
        </p:spPr>
      </p:sp>
      <p:sp>
        <p:nvSpPr>
          <p:cNvPr id="66" name="Google Shape;66;p13"/>
          <p:cNvSpPr txBox="1">
            <a:spLocks noGrp="1"/>
          </p:cNvSpPr>
          <p:nvPr>
            <p:ph type="body" idx="1"/>
          </p:nvPr>
        </p:nvSpPr>
        <p:spPr>
          <a:xfrm>
            <a:off x="1828800" y="1166787"/>
            <a:ext cx="5486400" cy="530352"/>
          </a:xfrm>
          <a:prstGeom prst="rect">
            <a:avLst/>
          </a:prstGeom>
          <a:noFill/>
          <a:ln>
            <a:noFill/>
          </a:ln>
        </p:spPr>
        <p:txBody>
          <a:bodyPr spcFirstLastPara="1" wrap="square" lIns="45700" tIns="45700" rIns="45700" bIns="45700" anchor="t" anchorCtr="0">
            <a:noAutofit/>
          </a:bodyPr>
          <a:lstStyle>
            <a:lvl1pPr marL="457200" lvl="0" indent="-228600" algn="ctr">
              <a:spcBef>
                <a:spcPts val="280"/>
              </a:spcBef>
              <a:spcAft>
                <a:spcPts val="0"/>
              </a:spcAft>
              <a:buSzPts val="910"/>
              <a:buNone/>
              <a:defRPr sz="1400"/>
            </a:lvl1pPr>
            <a:lvl2pPr marL="914400" lvl="1" indent="-289560" algn="l">
              <a:spcBef>
                <a:spcPts val="240"/>
              </a:spcBef>
              <a:spcAft>
                <a:spcPts val="0"/>
              </a:spcAft>
              <a:buSzPts val="960"/>
              <a:buChar char="◼"/>
              <a:defRPr sz="1200"/>
            </a:lvl2pPr>
            <a:lvl3pPr marL="1371600" lvl="2" indent="-288925" algn="l">
              <a:spcBef>
                <a:spcPts val="200"/>
              </a:spcBef>
              <a:spcAft>
                <a:spcPts val="0"/>
              </a:spcAft>
              <a:buSzPts val="950"/>
              <a:buChar char="🢭"/>
              <a:defRPr sz="1000"/>
            </a:lvl3pPr>
            <a:lvl4pPr marL="1828800" lvl="3" indent="-285750" algn="l">
              <a:spcBef>
                <a:spcPts val="180"/>
              </a:spcBef>
              <a:spcAft>
                <a:spcPts val="0"/>
              </a:spcAft>
              <a:buSzPts val="900"/>
              <a:buChar char="🢝"/>
              <a:defRPr sz="900"/>
            </a:lvl4pPr>
            <a:lvl5pPr marL="2286000" lvl="4" indent="-285750" algn="l">
              <a:spcBef>
                <a:spcPts val="180"/>
              </a:spcBef>
              <a:spcAft>
                <a:spcPts val="0"/>
              </a:spcAft>
              <a:buSzPts val="900"/>
              <a:buChar char="■"/>
              <a:defRPr sz="9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7" name="Google Shape;67;p13"/>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14"/>
          <p:cNvSpPr txBox="1">
            <a:spLocks noGrp="1"/>
          </p:cNvSpPr>
          <p:nvPr>
            <p:ph type="body" idx="1"/>
          </p:nvPr>
        </p:nvSpPr>
        <p:spPr>
          <a:xfrm rot="5400000">
            <a:off x="2217738" y="-160337"/>
            <a:ext cx="4708525" cy="8229600"/>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320040" algn="l">
              <a:spcBef>
                <a:spcPts val="360"/>
              </a:spcBef>
              <a:spcAft>
                <a:spcPts val="0"/>
              </a:spcAft>
              <a:buSzPts val="1440"/>
              <a:buChar char="◼"/>
              <a:defRPr/>
            </a:lvl2pPr>
            <a:lvl3pPr marL="1371600" lvl="2" indent="-337185" algn="l">
              <a:spcBef>
                <a:spcPts val="360"/>
              </a:spcBef>
              <a:spcAft>
                <a:spcPts val="0"/>
              </a:spcAft>
              <a:buSzPts val="171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3" name="Google Shape;73;p14"/>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8" name="Google Shape;78;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320040" algn="l">
              <a:spcBef>
                <a:spcPts val="360"/>
              </a:spcBef>
              <a:spcAft>
                <a:spcPts val="0"/>
              </a:spcAft>
              <a:buSzPts val="1440"/>
              <a:buChar char="◼"/>
              <a:defRPr/>
            </a:lvl2pPr>
            <a:lvl3pPr marL="1371600" lvl="2" indent="-337185" algn="l">
              <a:spcBef>
                <a:spcPts val="360"/>
              </a:spcBef>
              <a:spcAft>
                <a:spcPts val="0"/>
              </a:spcAft>
              <a:buSzPts val="171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9" name="Google Shape;79;p15"/>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86" name="Google Shape;86;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87" name="Google Shape;87;p1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0" name="Google Shape;90;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91" name="Google Shape;91;p1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4" name="Google Shape;94;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95" name="Google Shape;95;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96" name="Google Shape;96;p1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9" name="Google Shape;99;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100" name="Google Shape;100;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101" name="Google Shape;101;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102" name="Google Shape;102;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103" name="Google Shape;103;p2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06" name="Google Shape;106;p2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09" name="Google Shape;109;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10" name="Google Shape;110;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111" name="Google Shape;111;p2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14" name="Google Shape;114;p23"/>
          <p:cNvSpPr>
            <a:spLocks noGrp="1"/>
          </p:cNvSpPr>
          <p:nvPr>
            <p:ph type="pic" idx="2"/>
          </p:nvPr>
        </p:nvSpPr>
        <p:spPr>
          <a:xfrm>
            <a:off x="1792288" y="612775"/>
            <a:ext cx="5486400" cy="4114800"/>
          </a:xfrm>
          <a:prstGeom prst="rect">
            <a:avLst/>
          </a:prstGeom>
          <a:noFill/>
          <a:ln>
            <a:noFill/>
          </a:ln>
        </p:spPr>
      </p:sp>
      <p:sp>
        <p:nvSpPr>
          <p:cNvPr id="115" name="Google Shape;115;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116" name="Google Shape;116;p2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19" name="Google Shape;119;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20" name="Google Shape;120;p2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23" name="Google Shape;123;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24" name="Google Shape;124;p2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1"/>
        <p:cNvGrpSpPr/>
        <p:nvPr/>
      </p:nvGrpSpPr>
      <p:grpSpPr>
        <a:xfrm>
          <a:off x="0" y="0"/>
          <a:ext cx="0" cy="0"/>
          <a:chOff x="0" y="0"/>
          <a:chExt cx="0" cy="0"/>
        </a:xfrm>
      </p:grpSpPr>
      <p:sp>
        <p:nvSpPr>
          <p:cNvPr id="142" name="Google Shape;142;p27"/>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43" name="Google Shape;143;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44" name="Google Shape;144;p27"/>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7"/>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7"/>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5"/>
        <p:cNvGrpSpPr/>
        <p:nvPr/>
      </p:nvGrpSpPr>
      <p:grpSpPr>
        <a:xfrm>
          <a:off x="0" y="0"/>
          <a:ext cx="0" cy="0"/>
          <a:chOff x="0" y="0"/>
          <a:chExt cx="0" cy="0"/>
        </a:xfrm>
      </p:grpSpPr>
      <p:sp>
        <p:nvSpPr>
          <p:cNvPr id="156" name="Google Shape;156;p29"/>
          <p:cNvSpPr txBox="1">
            <a:spLocks noGrp="1"/>
          </p:cNvSpPr>
          <p:nvPr>
            <p:ph type="ctrTitle"/>
          </p:nvPr>
        </p:nvSpPr>
        <p:spPr>
          <a:xfrm>
            <a:off x="422030" y="1371600"/>
            <a:ext cx="8229600" cy="1828800"/>
          </a:xfrm>
          <a:prstGeom prst="rect">
            <a:avLst/>
          </a:prstGeom>
          <a:noFill/>
          <a:ln>
            <a:noFill/>
          </a:ln>
        </p:spPr>
        <p:txBody>
          <a:bodyPr spcFirstLastPara="1" wrap="square" lIns="45700" tIns="0" rIns="45700" bIns="0" anchor="b" anchorCtr="0">
            <a:normAutofit/>
          </a:bodyPr>
          <a:lstStyle>
            <a:lvl1pPr lvl="0" algn="ctr">
              <a:spcBef>
                <a:spcPts val="0"/>
              </a:spcBef>
              <a:spcAft>
                <a:spcPts val="0"/>
              </a:spcAft>
              <a:buSzPts val="1400"/>
              <a:buNone/>
              <a:defRPr sz="4800" b="1" cap="none">
                <a:solidFill>
                  <a:srgbClr val="EAD5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7" name="Google Shape;157;p29"/>
          <p:cNvSpPr txBox="1">
            <a:spLocks noGrp="1"/>
          </p:cNvSpPr>
          <p:nvPr>
            <p:ph type="subTitle" idx="1"/>
          </p:nvPr>
        </p:nvSpPr>
        <p:spPr>
          <a:xfrm>
            <a:off x="1371600" y="3331698"/>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SzPts val="1820"/>
              <a:buNone/>
              <a:defRPr>
                <a:solidFill>
                  <a:schemeClr val="dk1"/>
                </a:solidFill>
              </a:defRPr>
            </a:lvl1pPr>
            <a:lvl2pPr lvl="1" algn="ctr">
              <a:spcBef>
                <a:spcPts val="360"/>
              </a:spcBef>
              <a:spcAft>
                <a:spcPts val="0"/>
              </a:spcAft>
              <a:buSzPts val="1440"/>
              <a:buNone/>
              <a:defRPr/>
            </a:lvl2pPr>
            <a:lvl3pPr lvl="2" algn="ctr">
              <a:spcBef>
                <a:spcPts val="360"/>
              </a:spcBef>
              <a:spcAft>
                <a:spcPts val="0"/>
              </a:spcAft>
              <a:buSzPts val="171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158" name="Google Shape;158;p29"/>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9"/>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29"/>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6"/>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457200" y="1600200"/>
            <a:ext cx="8229600" cy="47085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320040" algn="l">
              <a:spcBef>
                <a:spcPts val="360"/>
              </a:spcBef>
              <a:spcAft>
                <a:spcPts val="0"/>
              </a:spcAft>
              <a:buSzPts val="1440"/>
              <a:buChar char="◼"/>
              <a:defRPr/>
            </a:lvl2pPr>
            <a:lvl3pPr marL="1371600" lvl="2" indent="-337185" algn="l">
              <a:spcBef>
                <a:spcPts val="360"/>
              </a:spcBef>
              <a:spcAft>
                <a:spcPts val="0"/>
              </a:spcAft>
              <a:buSzPts val="171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 name="Google Shape;26;p7"/>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600200" y="609600"/>
            <a:ext cx="7086600" cy="1828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rgbClr val="DCC577"/>
              </a:buClr>
              <a:buSzPts val="4800"/>
              <a:buFont typeface="Lucida Sans"/>
              <a:buNone/>
              <a:defRPr sz="4800" b="1" cap="none">
                <a:solidFill>
                  <a:srgbClr val="DCC577"/>
                </a:solidFill>
                <a:latin typeface="Lucida Sans"/>
                <a:ea typeface="Lucida Sans"/>
                <a:cs typeface="Lucida Sans"/>
                <a:sym typeface="Lucida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1600200" y="2507786"/>
            <a:ext cx="7086600" cy="1509712"/>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SzPts val="1300"/>
              <a:buNone/>
              <a:defRPr sz="2000">
                <a:solidFill>
                  <a:schemeClr val="dk1"/>
                </a:solidFill>
              </a:defRPr>
            </a:lvl1pPr>
            <a:lvl2pPr marL="914400" lvl="1" indent="-228600" algn="l">
              <a:spcBef>
                <a:spcPts val="360"/>
              </a:spcBef>
              <a:spcAft>
                <a:spcPts val="0"/>
              </a:spcAft>
              <a:buSzPts val="1440"/>
              <a:buNone/>
              <a:defRPr sz="1800">
                <a:solidFill>
                  <a:srgbClr val="888888"/>
                </a:solidFill>
              </a:defRPr>
            </a:lvl2pPr>
            <a:lvl3pPr marL="1371600" lvl="2" indent="-228600" algn="l">
              <a:spcBef>
                <a:spcPts val="320"/>
              </a:spcBef>
              <a:spcAft>
                <a:spcPts val="0"/>
              </a:spcAft>
              <a:buSzPts val="152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2" name="Google Shape;32;p8"/>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35915" algn="l">
              <a:spcBef>
                <a:spcPts val="520"/>
              </a:spcBef>
              <a:spcAft>
                <a:spcPts val="0"/>
              </a:spcAft>
              <a:buSzPts val="1690"/>
              <a:buChar char="▣"/>
              <a:defRPr sz="2600"/>
            </a:lvl1pPr>
            <a:lvl2pPr marL="914400" lvl="1" indent="-350519" algn="l">
              <a:spcBef>
                <a:spcPts val="480"/>
              </a:spcBef>
              <a:spcAft>
                <a:spcPts val="0"/>
              </a:spcAft>
              <a:buSzPts val="1920"/>
              <a:buChar char="◼"/>
              <a:defRPr sz="2400"/>
            </a:lvl2pPr>
            <a:lvl3pPr marL="1371600" lvl="2" indent="-349250" algn="l">
              <a:spcBef>
                <a:spcPts val="400"/>
              </a:spcBef>
              <a:spcAft>
                <a:spcPts val="0"/>
              </a:spcAft>
              <a:buSzPts val="19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 name="Google Shape;38;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35915" algn="l">
              <a:spcBef>
                <a:spcPts val="520"/>
              </a:spcBef>
              <a:spcAft>
                <a:spcPts val="0"/>
              </a:spcAft>
              <a:buSzPts val="1690"/>
              <a:buChar char="▣"/>
              <a:defRPr sz="2600"/>
            </a:lvl1pPr>
            <a:lvl2pPr marL="914400" lvl="1" indent="-350519" algn="l">
              <a:spcBef>
                <a:spcPts val="480"/>
              </a:spcBef>
              <a:spcAft>
                <a:spcPts val="0"/>
              </a:spcAft>
              <a:buSzPts val="1920"/>
              <a:buChar char="◼"/>
              <a:defRPr sz="2400"/>
            </a:lvl2pPr>
            <a:lvl3pPr marL="1371600" lvl="2" indent="-349250" algn="l">
              <a:spcBef>
                <a:spcPts val="400"/>
              </a:spcBef>
              <a:spcAft>
                <a:spcPts val="0"/>
              </a:spcAft>
              <a:buSzPts val="19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9" name="Google Shape;39;p9"/>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9"/>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457200" y="27305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10"/>
          <p:cNvSpPr txBox="1">
            <a:spLocks noGrp="1"/>
          </p:cNvSpPr>
          <p:nvPr>
            <p:ph type="body" idx="1"/>
          </p:nvPr>
        </p:nvSpPr>
        <p:spPr>
          <a:xfrm>
            <a:off x="457200" y="1535112"/>
            <a:ext cx="4040188" cy="750887"/>
          </a:xfrm>
          <a:prstGeom prst="rect">
            <a:avLst/>
          </a:prstGeom>
          <a:noFill/>
          <a:ln>
            <a:noFill/>
          </a:ln>
        </p:spPr>
        <p:txBody>
          <a:bodyPr spcFirstLastPara="1" wrap="square" lIns="91425" tIns="45700" rIns="91425" bIns="45700" anchor="ctr" anchorCtr="0">
            <a:noAutofit/>
          </a:bodyPr>
          <a:lstStyle>
            <a:lvl1pPr marL="457200" lvl="0" indent="-228600" algn="l">
              <a:spcBef>
                <a:spcPts val="480"/>
              </a:spcBef>
              <a:spcAft>
                <a:spcPts val="0"/>
              </a:spcAft>
              <a:buSzPts val="1560"/>
              <a:buNone/>
              <a:defRPr sz="2400" b="0" cap="none">
                <a:solidFill>
                  <a:schemeClr val="dk1"/>
                </a:solidFill>
              </a:defRPr>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71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5" name="Google Shape;45;p10"/>
          <p:cNvSpPr txBox="1">
            <a:spLocks noGrp="1"/>
          </p:cNvSpPr>
          <p:nvPr>
            <p:ph type="body" idx="2"/>
          </p:nvPr>
        </p:nvSpPr>
        <p:spPr>
          <a:xfrm>
            <a:off x="4645025" y="1535112"/>
            <a:ext cx="4041775" cy="750887"/>
          </a:xfrm>
          <a:prstGeom prst="rect">
            <a:avLst/>
          </a:prstGeom>
          <a:noFill/>
          <a:ln>
            <a:noFill/>
          </a:ln>
        </p:spPr>
        <p:txBody>
          <a:bodyPr spcFirstLastPara="1" wrap="square" lIns="91425" tIns="45700" rIns="91425" bIns="45700" anchor="ctr" anchorCtr="0">
            <a:noAutofit/>
          </a:bodyPr>
          <a:lstStyle>
            <a:lvl1pPr marL="457200" lvl="0" indent="-228600" algn="l">
              <a:spcBef>
                <a:spcPts val="480"/>
              </a:spcBef>
              <a:spcAft>
                <a:spcPts val="0"/>
              </a:spcAft>
              <a:buSzPts val="1560"/>
              <a:buNone/>
              <a:defRPr sz="2400" b="0" cap="none">
                <a:solidFill>
                  <a:schemeClr val="dk1"/>
                </a:solidFill>
              </a:defRPr>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71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6" name="Google Shape;46;p10"/>
          <p:cNvSpPr txBox="1">
            <a:spLocks noGrp="1"/>
          </p:cNvSpPr>
          <p:nvPr>
            <p:ph type="body" idx="3"/>
          </p:nvPr>
        </p:nvSpPr>
        <p:spPr>
          <a:xfrm>
            <a:off x="457200" y="2362200"/>
            <a:ext cx="4040188" cy="3763963"/>
          </a:xfrm>
          <a:prstGeom prst="rect">
            <a:avLst/>
          </a:prstGeom>
          <a:noFill/>
          <a:ln>
            <a:noFill/>
          </a:ln>
        </p:spPr>
        <p:txBody>
          <a:bodyPr spcFirstLastPara="1" wrap="square" lIns="91425" tIns="45700" rIns="91425" bIns="45700" anchor="t" anchorCtr="0">
            <a:noAutofit/>
          </a:bodyPr>
          <a:lstStyle>
            <a:lvl1pPr marL="457200" lvl="0" indent="-327660" algn="l">
              <a:spcBef>
                <a:spcPts val="480"/>
              </a:spcBef>
              <a:spcAft>
                <a:spcPts val="0"/>
              </a:spcAft>
              <a:buSzPts val="1560"/>
              <a:buChar char="▣"/>
              <a:defRPr sz="2400"/>
            </a:lvl1pPr>
            <a:lvl2pPr marL="914400" lvl="1" indent="-330200" algn="l">
              <a:spcBef>
                <a:spcPts val="400"/>
              </a:spcBef>
              <a:spcAft>
                <a:spcPts val="0"/>
              </a:spcAft>
              <a:buSzPts val="1600"/>
              <a:buChar char="◼"/>
              <a:defRPr sz="2000"/>
            </a:lvl2pPr>
            <a:lvl3pPr marL="1371600" lvl="2" indent="-337185" algn="l">
              <a:spcBef>
                <a:spcPts val="360"/>
              </a:spcBef>
              <a:spcAft>
                <a:spcPts val="0"/>
              </a:spcAft>
              <a:buSzPts val="171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7" name="Google Shape;47;p10"/>
          <p:cNvSpPr txBox="1">
            <a:spLocks noGrp="1"/>
          </p:cNvSpPr>
          <p:nvPr>
            <p:ph type="body" idx="4"/>
          </p:nvPr>
        </p:nvSpPr>
        <p:spPr>
          <a:xfrm>
            <a:off x="4645025" y="2362200"/>
            <a:ext cx="4041775" cy="3763963"/>
          </a:xfrm>
          <a:prstGeom prst="rect">
            <a:avLst/>
          </a:prstGeom>
          <a:noFill/>
          <a:ln>
            <a:noFill/>
          </a:ln>
        </p:spPr>
        <p:txBody>
          <a:bodyPr spcFirstLastPara="1" wrap="square" lIns="91425" tIns="45700" rIns="91425" bIns="45700" anchor="t" anchorCtr="0">
            <a:noAutofit/>
          </a:bodyPr>
          <a:lstStyle>
            <a:lvl1pPr marL="457200" lvl="0" indent="-327660" algn="l">
              <a:spcBef>
                <a:spcPts val="480"/>
              </a:spcBef>
              <a:spcAft>
                <a:spcPts val="0"/>
              </a:spcAft>
              <a:buSzPts val="1560"/>
              <a:buChar char="▣"/>
              <a:defRPr sz="2400"/>
            </a:lvl1pPr>
            <a:lvl2pPr marL="914400" lvl="1" indent="-330200" algn="l">
              <a:spcBef>
                <a:spcPts val="400"/>
              </a:spcBef>
              <a:spcAft>
                <a:spcPts val="0"/>
              </a:spcAft>
              <a:buSzPts val="1600"/>
              <a:buChar char="◼"/>
              <a:defRPr sz="2000"/>
            </a:lvl2pPr>
            <a:lvl3pPr marL="1371600" lvl="2" indent="-337185" algn="l">
              <a:spcBef>
                <a:spcPts val="360"/>
              </a:spcBef>
              <a:spcAft>
                <a:spcPts val="0"/>
              </a:spcAft>
              <a:buSzPts val="171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8" name="Google Shape;48;p10"/>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11"/>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4DB8A"/>
              </a:buClr>
              <a:buSzPts val="2200"/>
              <a:buFont typeface="Lucida Sans"/>
              <a:buNone/>
              <a:defRPr sz="2200" b="0">
                <a:solidFill>
                  <a:srgbClr val="F4DB8A"/>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12"/>
          <p:cNvSpPr txBox="1">
            <a:spLocks noGrp="1"/>
          </p:cNvSpPr>
          <p:nvPr>
            <p:ph type="body" idx="1"/>
          </p:nvPr>
        </p:nvSpPr>
        <p:spPr>
          <a:xfrm>
            <a:off x="457200" y="1524000"/>
            <a:ext cx="3008313" cy="46021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91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95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9" name="Google Shape;59;p12"/>
          <p:cNvSpPr txBox="1">
            <a:spLocks noGrp="1"/>
          </p:cNvSpPr>
          <p:nvPr>
            <p:ph type="body" idx="2"/>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35915" algn="l">
              <a:spcBef>
                <a:spcPts val="520"/>
              </a:spcBef>
              <a:spcAft>
                <a:spcPts val="0"/>
              </a:spcAft>
              <a:buSzPts val="1690"/>
              <a:buChar char="▣"/>
              <a:defRPr sz="2600"/>
            </a:lvl1pPr>
            <a:lvl2pPr marL="914400" lvl="1" indent="-350519" algn="l">
              <a:spcBef>
                <a:spcPts val="480"/>
              </a:spcBef>
              <a:spcAft>
                <a:spcPts val="0"/>
              </a:spcAft>
              <a:buSzPts val="1920"/>
              <a:buChar char="◼"/>
              <a:defRPr sz="2400"/>
            </a:lvl2pPr>
            <a:lvl3pPr marL="1371600" lvl="2" indent="-361314" algn="l">
              <a:spcBef>
                <a:spcPts val="440"/>
              </a:spcBef>
              <a:spcAft>
                <a:spcPts val="0"/>
              </a:spcAft>
              <a:buSzPts val="2090"/>
              <a:buChar char="🢭"/>
              <a:defRPr sz="2200"/>
            </a:lvl3pPr>
            <a:lvl4pPr marL="1828800" lvl="3" indent="-355600" algn="l">
              <a:spcBef>
                <a:spcPts val="400"/>
              </a:spcBef>
              <a:spcAft>
                <a:spcPts val="0"/>
              </a:spcAft>
              <a:buSzPts val="2000"/>
              <a:buChar char="🢝"/>
              <a:defRPr sz="20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0" name="Google Shape;60;p12"/>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4.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
        <p:cNvGrpSpPr/>
        <p:nvPr/>
      </p:nvGrpSpPr>
      <p:grpSpPr>
        <a:xfrm>
          <a:off x="0" y="0"/>
          <a:ext cx="0" cy="0"/>
          <a:chOff x="0" y="0"/>
          <a:chExt cx="0" cy="0"/>
        </a:xfrm>
      </p:grpSpPr>
      <p:sp>
        <p:nvSpPr>
          <p:cNvPr id="14" name="Google Shape;14;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SzPts val="1400"/>
              <a:buNone/>
              <a:defRPr sz="4100" b="1" i="0" u="none" strike="noStrike" cap="none">
                <a:solidFill>
                  <a:srgbClr val="EAD594"/>
                </a:solidFill>
                <a:latin typeface="Lucida Sans"/>
                <a:ea typeface="Lucida Sans"/>
                <a:cs typeface="Lucida Sans"/>
                <a:sym typeface="Lucida Sans"/>
              </a:defRPr>
            </a:lvl1pPr>
            <a:lvl2pPr marR="0" lvl="1"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2pPr>
            <a:lvl3pPr marR="0" lvl="2"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3pPr>
            <a:lvl4pPr marR="0" lvl="3"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4pPr>
            <a:lvl5pPr marR="0" lvl="4"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5pPr>
            <a:lvl6pPr marR="0" lvl="5"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6pPr>
            <a:lvl7pPr marR="0" lvl="6"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7pPr>
            <a:lvl8pPr marR="0" lvl="7"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8pPr>
            <a:lvl9pPr marR="0" lvl="8"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9pPr>
          </a:lstStyle>
          <a:p>
            <a:endParaRPr/>
          </a:p>
        </p:txBody>
      </p:sp>
      <p:sp>
        <p:nvSpPr>
          <p:cNvPr id="15" name="Google Shape;15;p5"/>
          <p:cNvSpPr txBox="1">
            <a:spLocks noGrp="1"/>
          </p:cNvSpPr>
          <p:nvPr>
            <p:ph type="body" idx="1"/>
          </p:nvPr>
        </p:nvSpPr>
        <p:spPr>
          <a:xfrm>
            <a:off x="457200" y="1600200"/>
            <a:ext cx="8229600" cy="4708525"/>
          </a:xfrm>
          <a:prstGeom prst="rect">
            <a:avLst/>
          </a:prstGeom>
          <a:noFill/>
          <a:ln>
            <a:noFill/>
          </a:ln>
        </p:spPr>
        <p:txBody>
          <a:bodyPr spcFirstLastPara="1" wrap="square" lIns="91425" tIns="45700" rIns="91425" bIns="45700" anchor="t" anchorCtr="0">
            <a:noAutofit/>
          </a:bodyPr>
          <a:lstStyle>
            <a:lvl1pPr marL="457200" marR="0" lvl="0" indent="-344170" algn="l" rtl="0">
              <a:spcBef>
                <a:spcPts val="560"/>
              </a:spcBef>
              <a:spcAft>
                <a:spcPts val="0"/>
              </a:spcAft>
              <a:buClr>
                <a:srgbClr val="000000"/>
              </a:buClr>
              <a:buSzPts val="1820"/>
              <a:buFont typeface="Noto Sans Symbols"/>
              <a:buChar char="▣"/>
              <a:defRPr sz="2800" b="0" i="0" u="none" strike="noStrike" cap="none">
                <a:solidFill>
                  <a:schemeClr val="dk1"/>
                </a:solidFill>
                <a:latin typeface="Book Antiqua"/>
                <a:ea typeface="Book Antiqua"/>
                <a:cs typeface="Book Antiqua"/>
                <a:sym typeface="Book Antiqua"/>
              </a:defRPr>
            </a:lvl1pPr>
            <a:lvl2pPr marL="914400" marR="0" lvl="1" indent="-350519" algn="l" rtl="0">
              <a:spcBef>
                <a:spcPts val="480"/>
              </a:spcBef>
              <a:spcAft>
                <a:spcPts val="0"/>
              </a:spcAft>
              <a:buClr>
                <a:schemeClr val="dk1"/>
              </a:buClr>
              <a:buSzPts val="1920"/>
              <a:buFont typeface="Noto Sans Symbols"/>
              <a:buChar char="◼"/>
              <a:defRPr sz="2400" b="0" i="0" u="none" strike="noStrike" cap="none">
                <a:solidFill>
                  <a:schemeClr val="dk1"/>
                </a:solidFill>
                <a:latin typeface="Book Antiqua"/>
                <a:ea typeface="Book Antiqua"/>
                <a:cs typeface="Book Antiqua"/>
                <a:sym typeface="Book Antiqua"/>
              </a:defRPr>
            </a:lvl2pPr>
            <a:lvl3pPr marL="1371600" marR="0" lvl="2" indent="-361314" algn="l" rtl="0">
              <a:spcBef>
                <a:spcPts val="440"/>
              </a:spcBef>
              <a:spcAft>
                <a:spcPts val="0"/>
              </a:spcAft>
              <a:buClr>
                <a:schemeClr val="dk1"/>
              </a:buClr>
              <a:buSzPts val="2090"/>
              <a:buFont typeface="Noto Sans Symbols"/>
              <a:buChar char="🢭"/>
              <a:defRPr sz="2200" b="0" i="0" u="none" strike="noStrike" cap="none">
                <a:solidFill>
                  <a:schemeClr val="dk1"/>
                </a:solidFill>
                <a:latin typeface="Book Antiqua"/>
                <a:ea typeface="Book Antiqua"/>
                <a:cs typeface="Book Antiqua"/>
                <a:sym typeface="Book Antiqua"/>
              </a:defRPr>
            </a:lvl3pPr>
            <a:lvl4pPr marL="1828800" marR="0" lvl="3"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Book Antiqua"/>
                <a:ea typeface="Book Antiqua"/>
                <a:cs typeface="Book Antiqua"/>
                <a:sym typeface="Book Antiqua"/>
              </a:defRPr>
            </a:lvl4pPr>
            <a:lvl5pPr marL="2286000" marR="0" lvl="4"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Book Antiqua"/>
                <a:ea typeface="Book Antiqua"/>
                <a:cs typeface="Book Antiqua"/>
                <a:sym typeface="Book Antiqua"/>
              </a:defRPr>
            </a:lvl5pPr>
            <a:lvl6pPr marL="2743200" marR="0" lvl="5"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Book Antiqua"/>
                <a:ea typeface="Book Antiqua"/>
                <a:cs typeface="Book Antiqua"/>
                <a:sym typeface="Book Antiqua"/>
              </a:defRPr>
            </a:lvl6pPr>
            <a:lvl7pPr marL="3200400" marR="0" lvl="6" indent="-330200" algn="l" rtl="0">
              <a:spcBef>
                <a:spcPts val="320"/>
              </a:spcBef>
              <a:spcAft>
                <a:spcPts val="0"/>
              </a:spcAft>
              <a:buClr>
                <a:schemeClr val="dk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16" name="Google Shape;16;p5"/>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7" name="Google Shape;17;p5"/>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8" name="Google Shape;18;p5"/>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r>
              <a:rPr lang="en-US"/>
              <a:t>26.</a:t>
            </a:r>
            <a:fld id="{00000000-1234-1234-1234-123412341234}" type="slidenum">
              <a:rPr lang="en-US"/>
              <a:t>‹#›</a:t>
            </a:fld>
            <a:endParaRPr sz="1400" b="0" i="0"/>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26.</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grpSp>
        <p:nvGrpSpPr>
          <p:cNvPr id="126" name="Google Shape;126;p26"/>
          <p:cNvGrpSpPr/>
          <p:nvPr/>
        </p:nvGrpSpPr>
        <p:grpSpPr>
          <a:xfrm>
            <a:off x="0" y="2438400"/>
            <a:ext cx="9009062" cy="1052512"/>
            <a:chOff x="0" y="1536"/>
            <a:chExt cx="5675" cy="663"/>
          </a:xfrm>
        </p:grpSpPr>
        <p:grpSp>
          <p:nvGrpSpPr>
            <p:cNvPr id="127" name="Google Shape;127;p26"/>
            <p:cNvGrpSpPr/>
            <p:nvPr/>
          </p:nvGrpSpPr>
          <p:grpSpPr>
            <a:xfrm>
              <a:off x="185" y="1604"/>
              <a:ext cx="449" cy="299"/>
              <a:chOff x="720" y="336"/>
              <a:chExt cx="624" cy="432"/>
            </a:xfrm>
          </p:grpSpPr>
          <p:sp>
            <p:nvSpPr>
              <p:cNvPr id="128" name="Google Shape;128;p26"/>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26"/>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130" name="Google Shape;130;p26"/>
            <p:cNvGrpSpPr/>
            <p:nvPr/>
          </p:nvGrpSpPr>
          <p:grpSpPr>
            <a:xfrm>
              <a:off x="263" y="1870"/>
              <a:ext cx="466" cy="299"/>
              <a:chOff x="912" y="2640"/>
              <a:chExt cx="672" cy="432"/>
            </a:xfrm>
          </p:grpSpPr>
          <p:sp>
            <p:nvSpPr>
              <p:cNvPr id="131" name="Google Shape;131;p26"/>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26"/>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33" name="Google Shape;133;p26"/>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26"/>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5" name="Google Shape;135;p26"/>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36" name="Google Shape;136;p26"/>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137" name="Google Shape;137;p26"/>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138" name="Google Shape;138;p26"/>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40" name="Google Shape;140;p26"/>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28"/>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149" name="Google Shape;149;p28"/>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150" name="Google Shape;150;p2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SzPts val="1400"/>
              <a:buNone/>
              <a:defRPr sz="4100" b="1" i="0" u="none" strike="noStrike" cap="none">
                <a:solidFill>
                  <a:srgbClr val="EAD594"/>
                </a:solidFill>
                <a:latin typeface="Lucida Sans"/>
                <a:ea typeface="Lucida Sans"/>
                <a:cs typeface="Lucida Sans"/>
                <a:sym typeface="Lucida Sans"/>
              </a:defRPr>
            </a:lvl1pPr>
            <a:lvl2pPr marR="0" lvl="1"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2pPr>
            <a:lvl3pPr marR="0" lvl="2"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3pPr>
            <a:lvl4pPr marR="0" lvl="3"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4pPr>
            <a:lvl5pPr marR="0" lvl="4"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5pPr>
            <a:lvl6pPr marR="0" lvl="5"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6pPr>
            <a:lvl7pPr marR="0" lvl="6"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7pPr>
            <a:lvl8pPr marR="0" lvl="7"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8pPr>
            <a:lvl9pPr marR="0" lvl="8" algn="ctr" rtl="0">
              <a:spcBef>
                <a:spcPts val="0"/>
              </a:spcBef>
              <a:spcAft>
                <a:spcPts val="0"/>
              </a:spcAft>
              <a:buSzPts val="1400"/>
              <a:buNone/>
              <a:defRPr sz="4100" b="1" i="0" u="none" strike="noStrike" cap="none">
                <a:solidFill>
                  <a:schemeClr val="dk1"/>
                </a:solidFill>
                <a:latin typeface="Lucida Sans"/>
                <a:ea typeface="Lucida Sans"/>
                <a:cs typeface="Lucida Sans"/>
                <a:sym typeface="Lucida Sans"/>
              </a:defRPr>
            </a:lvl9pPr>
          </a:lstStyle>
          <a:p>
            <a:endParaRPr/>
          </a:p>
        </p:txBody>
      </p:sp>
      <p:sp>
        <p:nvSpPr>
          <p:cNvPr id="151" name="Google Shape;151;p28"/>
          <p:cNvSpPr txBox="1">
            <a:spLocks noGrp="1"/>
          </p:cNvSpPr>
          <p:nvPr>
            <p:ph type="body" idx="1"/>
          </p:nvPr>
        </p:nvSpPr>
        <p:spPr>
          <a:xfrm>
            <a:off x="457200" y="1600200"/>
            <a:ext cx="8229600" cy="4708525"/>
          </a:xfrm>
          <a:prstGeom prst="rect">
            <a:avLst/>
          </a:prstGeom>
          <a:noFill/>
          <a:ln>
            <a:noFill/>
          </a:ln>
        </p:spPr>
        <p:txBody>
          <a:bodyPr spcFirstLastPara="1" wrap="square" lIns="91425" tIns="45700" rIns="91425" bIns="45700" anchor="t" anchorCtr="0">
            <a:noAutofit/>
          </a:bodyPr>
          <a:lstStyle>
            <a:lvl1pPr marL="457200" marR="0" lvl="0" indent="-344170" algn="l" rtl="0">
              <a:spcBef>
                <a:spcPts val="560"/>
              </a:spcBef>
              <a:spcAft>
                <a:spcPts val="0"/>
              </a:spcAft>
              <a:buClr>
                <a:srgbClr val="000000"/>
              </a:buClr>
              <a:buSzPts val="1820"/>
              <a:buFont typeface="Noto Sans Symbols"/>
              <a:buChar char="▣"/>
              <a:defRPr sz="2800" b="0" i="0" u="none" strike="noStrike" cap="none">
                <a:solidFill>
                  <a:schemeClr val="dk1"/>
                </a:solidFill>
                <a:latin typeface="Book Antiqua"/>
                <a:ea typeface="Book Antiqua"/>
                <a:cs typeface="Book Antiqua"/>
                <a:sym typeface="Book Antiqua"/>
              </a:defRPr>
            </a:lvl1pPr>
            <a:lvl2pPr marL="914400" marR="0" lvl="1" indent="-350519" algn="l" rtl="0">
              <a:spcBef>
                <a:spcPts val="480"/>
              </a:spcBef>
              <a:spcAft>
                <a:spcPts val="0"/>
              </a:spcAft>
              <a:buClr>
                <a:schemeClr val="dk1"/>
              </a:buClr>
              <a:buSzPts val="1920"/>
              <a:buFont typeface="Noto Sans Symbols"/>
              <a:buChar char="◼"/>
              <a:defRPr sz="2400" b="0" i="0" u="none" strike="noStrike" cap="none">
                <a:solidFill>
                  <a:schemeClr val="dk1"/>
                </a:solidFill>
                <a:latin typeface="Book Antiqua"/>
                <a:ea typeface="Book Antiqua"/>
                <a:cs typeface="Book Antiqua"/>
                <a:sym typeface="Book Antiqua"/>
              </a:defRPr>
            </a:lvl2pPr>
            <a:lvl3pPr marL="1371600" marR="0" lvl="2" indent="-361314" algn="l" rtl="0">
              <a:spcBef>
                <a:spcPts val="440"/>
              </a:spcBef>
              <a:spcAft>
                <a:spcPts val="0"/>
              </a:spcAft>
              <a:buClr>
                <a:schemeClr val="dk1"/>
              </a:buClr>
              <a:buSzPts val="2090"/>
              <a:buFont typeface="Noto Sans Symbols"/>
              <a:buChar char="🢭"/>
              <a:defRPr sz="2200" b="0" i="0" u="none" strike="noStrike" cap="none">
                <a:solidFill>
                  <a:schemeClr val="dk1"/>
                </a:solidFill>
                <a:latin typeface="Book Antiqua"/>
                <a:ea typeface="Book Antiqua"/>
                <a:cs typeface="Book Antiqua"/>
                <a:sym typeface="Book Antiqua"/>
              </a:defRPr>
            </a:lvl3pPr>
            <a:lvl4pPr marL="1828800" marR="0" lvl="3"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Book Antiqua"/>
                <a:ea typeface="Book Antiqua"/>
                <a:cs typeface="Book Antiqua"/>
                <a:sym typeface="Book Antiqua"/>
              </a:defRPr>
            </a:lvl4pPr>
            <a:lvl5pPr marL="2286000" marR="0" lvl="4"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Book Antiqua"/>
                <a:ea typeface="Book Antiqua"/>
                <a:cs typeface="Book Antiqua"/>
                <a:sym typeface="Book Antiqua"/>
              </a:defRPr>
            </a:lvl5pPr>
            <a:lvl6pPr marL="2743200" marR="0" lvl="5"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Book Antiqua"/>
                <a:ea typeface="Book Antiqua"/>
                <a:cs typeface="Book Antiqua"/>
                <a:sym typeface="Book Antiqua"/>
              </a:defRPr>
            </a:lvl6pPr>
            <a:lvl7pPr marL="3200400" marR="0" lvl="6" indent="-330200" algn="l" rtl="0">
              <a:spcBef>
                <a:spcPts val="320"/>
              </a:spcBef>
              <a:spcAft>
                <a:spcPts val="0"/>
              </a:spcAft>
              <a:buClr>
                <a:schemeClr val="dk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152" name="Google Shape;152;p28"/>
          <p:cNvSpPr txBox="1">
            <a:spLocks noGrp="1"/>
          </p:cNvSpPr>
          <p:nvPr>
            <p:ph type="dt" idx="10"/>
          </p:nvPr>
        </p:nvSpPr>
        <p:spPr>
          <a:xfrm>
            <a:off x="457200" y="6416675"/>
            <a:ext cx="213360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53" name="Google Shape;153;p28"/>
          <p:cNvSpPr txBox="1">
            <a:spLocks noGrp="1"/>
          </p:cNvSpPr>
          <p:nvPr>
            <p:ph type="ftr" idx="11"/>
          </p:nvPr>
        </p:nvSpPr>
        <p:spPr>
          <a:xfrm>
            <a:off x="3124200" y="6416675"/>
            <a:ext cx="289560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54" name="Google Shape;154;p28"/>
          <p:cNvSpPr txBox="1">
            <a:spLocks noGrp="1"/>
          </p:cNvSpPr>
          <p:nvPr>
            <p:ph type="sldNum" idx="12"/>
          </p:nvPr>
        </p:nvSpPr>
        <p:spPr>
          <a:xfrm>
            <a:off x="7924800" y="6416675"/>
            <a:ext cx="762000" cy="365125"/>
          </a:xfrm>
          <a:prstGeom prst="rect">
            <a:avLst/>
          </a:prstGeom>
          <a:noFill/>
          <a:ln>
            <a:noFill/>
          </a:ln>
        </p:spPr>
        <p:txBody>
          <a:bodyPr spcFirstLastPara="1" wrap="square" lIns="0" tIns="45700" rIns="0" bIns="4570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1"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b="0" i="0"/>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23.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26.xml"/><Relationship Id="rId16"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64.png"/><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195.png"/><Relationship Id="rId4" Type="http://schemas.openxmlformats.org/officeDocument/2006/relationships/image" Target="../media/image194.png"/></Relationships>
</file>

<file path=ppt/slides/_rels/slide8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06.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88.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214.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13.png"/><Relationship Id="rId4" Type="http://schemas.openxmlformats.org/officeDocument/2006/relationships/image" Target="../media/image198.png"/><Relationship Id="rId9" Type="http://schemas.openxmlformats.org/officeDocument/2006/relationships/image" Target="../media/image212.png"/><Relationship Id="rId14" Type="http://schemas.openxmlformats.org/officeDocument/2006/relationships/image" Target="../media/image21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21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222.png"/><Relationship Id="rId4" Type="http://schemas.openxmlformats.org/officeDocument/2006/relationships/image" Target="../media/image221.png"/></Relationships>
</file>

<file path=ppt/slides/_rels/slide9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30"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167" name="Google Shape;167;p30"/>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26</a:t>
            </a:r>
            <a:endParaRPr/>
          </a:p>
        </p:txBody>
      </p:sp>
      <p:pic>
        <p:nvPicPr>
          <p:cNvPr id="168" name="Google Shape;168;p30"/>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169" name="Google Shape;169;p30"/>
          <p:cNvSpPr txBox="1"/>
          <p:nvPr/>
        </p:nvSpPr>
        <p:spPr>
          <a:xfrm>
            <a:off x="152400" y="3048000"/>
            <a:ext cx="4156075" cy="23082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Standard</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Client-Server</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Protocols</a:t>
            </a:r>
            <a:endParaRPr/>
          </a:p>
        </p:txBody>
      </p:sp>
      <p:sp>
        <p:nvSpPr>
          <p:cNvPr id="170" name="Google Shape;170;p30"/>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39"/>
          <p:cNvSpPr txBox="1"/>
          <p:nvPr/>
        </p:nvSpPr>
        <p:spPr>
          <a:xfrm>
            <a:off x="76200" y="696912"/>
            <a:ext cx="8839200" cy="2678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URL </a:t>
            </a:r>
            <a:r>
              <a:rPr lang="en-US" sz="2800" b="1" i="0" u="none">
                <a:solidFill>
                  <a:srgbClr val="0070C0"/>
                </a:solidFill>
                <a:latin typeface="Times New Roman"/>
                <a:ea typeface="Times New Roman"/>
                <a:cs typeface="Times New Roman"/>
                <a:sym typeface="Times New Roman"/>
              </a:rPr>
              <a:t>http://www.mhhe.com/compsci/forouzan/ </a:t>
            </a:r>
            <a:r>
              <a:rPr lang="en-US" sz="2800" b="0" i="0" u="none">
                <a:solidFill>
                  <a:schemeClr val="dk1"/>
                </a:solidFill>
                <a:latin typeface="Times New Roman"/>
                <a:ea typeface="Times New Roman"/>
                <a:cs typeface="Times New Roman"/>
                <a:sym typeface="Times New Roman"/>
              </a:rPr>
              <a:t>defines the web page related to one of the of the computer in the McGraw-Hill company (the three letters www are part of the host name and are added to the commercial host). The path is </a:t>
            </a:r>
            <a:r>
              <a:rPr lang="en-US" sz="2800" b="0" i="1" u="none">
                <a:solidFill>
                  <a:schemeClr val="dk1"/>
                </a:solidFill>
                <a:latin typeface="Times New Roman"/>
                <a:ea typeface="Times New Roman"/>
                <a:cs typeface="Times New Roman"/>
                <a:sym typeface="Times New Roman"/>
              </a:rPr>
              <a:t>compsci/forouzan/</a:t>
            </a:r>
            <a:r>
              <a:rPr lang="en-US" sz="2800" b="0" i="0" u="none">
                <a:solidFill>
                  <a:schemeClr val="dk1"/>
                </a:solidFill>
                <a:latin typeface="Times New Roman"/>
                <a:ea typeface="Times New Roman"/>
                <a:cs typeface="Times New Roman"/>
                <a:sym typeface="Times New Roman"/>
              </a:rPr>
              <a:t>, which defines Forouzan’s web page under the directory </a:t>
            </a:r>
            <a:r>
              <a:rPr lang="en-US" sz="2800" b="0" i="1" u="none">
                <a:solidFill>
                  <a:schemeClr val="dk1"/>
                </a:solidFill>
                <a:latin typeface="Times New Roman"/>
                <a:ea typeface="Times New Roman"/>
                <a:cs typeface="Times New Roman"/>
                <a:sym typeface="Times New Roman"/>
              </a:rPr>
              <a:t>compsci</a:t>
            </a:r>
            <a:r>
              <a:rPr lang="en-US" sz="2800" b="0" i="0" u="none">
                <a:solidFill>
                  <a:schemeClr val="dk1"/>
                </a:solidFill>
                <a:latin typeface="Times New Roman"/>
                <a:ea typeface="Times New Roman"/>
                <a:cs typeface="Times New Roman"/>
                <a:sym typeface="Times New Roman"/>
              </a:rPr>
              <a:t> (computer science).</a:t>
            </a:r>
            <a:endParaRPr/>
          </a:p>
        </p:txBody>
      </p:sp>
      <p:grpSp>
        <p:nvGrpSpPr>
          <p:cNvPr id="293" name="Google Shape;293;p39"/>
          <p:cNvGrpSpPr/>
          <p:nvPr/>
        </p:nvGrpSpPr>
        <p:grpSpPr>
          <a:xfrm>
            <a:off x="0" y="0"/>
            <a:ext cx="9144000" cy="609600"/>
            <a:chOff x="0" y="2448"/>
            <a:chExt cx="5760" cy="384"/>
          </a:xfrm>
        </p:grpSpPr>
        <p:sp>
          <p:nvSpPr>
            <p:cNvPr id="294" name="Google Shape;294;p3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95" name="Google Shape;295;p39"/>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26.2</a:t>
              </a:r>
              <a:endParaRPr/>
            </a:p>
          </p:txBody>
        </p:sp>
      </p:grpSp>
      <p:sp>
        <p:nvSpPr>
          <p:cNvPr id="296" name="Google Shape;296;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11</a:t>
            </a:fld>
            <a:endParaRPr/>
          </a:p>
        </p:txBody>
      </p:sp>
      <p:sp>
        <p:nvSpPr>
          <p:cNvPr id="303" name="Google Shape;303;p4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4" name="Google Shape;304;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5" name="Google Shape;305;p4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6" name="Google Shape;306;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7" name="Google Shape;307;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8" name="Google Shape;308;p4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9" name="Google Shape;309;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0" name="Google Shape;310;p40"/>
          <p:cNvSpPr txBox="1"/>
          <p:nvPr/>
        </p:nvSpPr>
        <p:spPr>
          <a:xfrm>
            <a:off x="1106487" y="0"/>
            <a:ext cx="7385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26.26.2  HyperText Transfer Protocol </a:t>
            </a:r>
            <a:endParaRPr/>
          </a:p>
        </p:txBody>
      </p:sp>
      <p:sp>
        <p:nvSpPr>
          <p:cNvPr id="311" name="Google Shape;311;p40"/>
          <p:cNvSpPr txBox="1"/>
          <p:nvPr/>
        </p:nvSpPr>
        <p:spPr>
          <a:xfrm>
            <a:off x="381000" y="1293812"/>
            <a:ext cx="7924800" cy="35401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a:t>
            </a:r>
            <a:r>
              <a:rPr lang="en-US" sz="2800" b="1" i="1" u="none" dirty="0" err="1">
                <a:solidFill>
                  <a:srgbClr val="00B0F0"/>
                </a:solidFill>
                <a:latin typeface="Times New Roman"/>
                <a:ea typeface="Times New Roman"/>
                <a:cs typeface="Times New Roman"/>
                <a:sym typeface="Times New Roman"/>
              </a:rPr>
              <a:t>HyperText</a:t>
            </a:r>
            <a:r>
              <a:rPr lang="en-US" sz="2800" b="1" i="1" u="none" dirty="0">
                <a:solidFill>
                  <a:srgbClr val="00B0F0"/>
                </a:solidFill>
                <a:latin typeface="Times New Roman"/>
                <a:ea typeface="Times New Roman"/>
                <a:cs typeface="Times New Roman"/>
                <a:sym typeface="Times New Roman"/>
              </a:rPr>
              <a:t> Transfer Protocol (HTTP) is used to define how the client-server programs can be written to retrieve web pages from the Web. An HTTP client sends a request; an HTTP server returns a response. The server uses the port number 80; the client uses a temporary port number. HTTP uses the services of TCP, </a:t>
            </a:r>
            <a:r>
              <a:rPr lang="en-US" sz="2800" b="1" i="1" u="none" dirty="0">
                <a:solidFill>
                  <a:schemeClr val="dk1"/>
                </a:solidFill>
                <a:latin typeface="Times New Roman"/>
                <a:ea typeface="Times New Roman"/>
                <a:cs typeface="Times New Roman"/>
                <a:sym typeface="Times New Roman"/>
              </a:rPr>
              <a:t>which, as discussed before, is a connection-oriented and reliable protocol.</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1"/>
          <p:cNvSpPr txBox="1"/>
          <p:nvPr/>
        </p:nvSpPr>
        <p:spPr>
          <a:xfrm>
            <a:off x="76200" y="696912"/>
            <a:ext cx="8839200" cy="44005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26.3 shows an example of a </a:t>
            </a:r>
            <a:r>
              <a:rPr lang="en-US" sz="2800" b="0" i="1" u="none">
                <a:solidFill>
                  <a:schemeClr val="dk1"/>
                </a:solidFill>
                <a:latin typeface="Times New Roman"/>
                <a:ea typeface="Times New Roman"/>
                <a:cs typeface="Times New Roman"/>
                <a:sym typeface="Times New Roman"/>
              </a:rPr>
              <a:t>nonpersistent</a:t>
            </a:r>
            <a:r>
              <a:rPr lang="en-US" sz="2800" b="0" i="0" u="none">
                <a:solidFill>
                  <a:schemeClr val="dk1"/>
                </a:solidFill>
                <a:latin typeface="Times New Roman"/>
                <a:ea typeface="Times New Roman"/>
                <a:cs typeface="Times New Roman"/>
                <a:sym typeface="Times New Roman"/>
              </a:rPr>
              <a:t> connection. The client needs to access a file that contains one link to an image. The text file and image are located on the same server. Here we need two connections. For each connection, TCP requires at least three handshake messages to establish the connection, but the request can be sent with the third one. After the connection is established, the object can be transferred. After receiving an object, another three handshake messages are needed to terminate the connection, as we will see in Chapter 23. </a:t>
            </a:r>
            <a:endParaRPr/>
          </a:p>
        </p:txBody>
      </p:sp>
      <p:grpSp>
        <p:nvGrpSpPr>
          <p:cNvPr id="318" name="Google Shape;318;p41"/>
          <p:cNvGrpSpPr/>
          <p:nvPr/>
        </p:nvGrpSpPr>
        <p:grpSpPr>
          <a:xfrm>
            <a:off x="0" y="0"/>
            <a:ext cx="9144000" cy="609600"/>
            <a:chOff x="0" y="2448"/>
            <a:chExt cx="5760" cy="384"/>
          </a:xfrm>
        </p:grpSpPr>
        <p:sp>
          <p:nvSpPr>
            <p:cNvPr id="319" name="Google Shape;319;p4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0" name="Google Shape;320;p41"/>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26.3</a:t>
              </a:r>
              <a:endParaRPr/>
            </a:p>
          </p:txBody>
        </p:sp>
      </p:grpSp>
      <p:sp>
        <p:nvSpPr>
          <p:cNvPr id="321" name="Google Shape;321;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42"/>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  </a:t>
            </a:r>
            <a:r>
              <a:rPr lang="en-US" sz="2000" b="1" i="1" u="none">
                <a:solidFill>
                  <a:schemeClr val="dk1"/>
                </a:solidFill>
                <a:latin typeface="Times"/>
                <a:ea typeface="Times"/>
                <a:cs typeface="Times"/>
                <a:sym typeface="Times"/>
              </a:rPr>
              <a:t> Example 26.3</a:t>
            </a:r>
            <a:endParaRPr/>
          </a:p>
        </p:txBody>
      </p:sp>
      <p:grpSp>
        <p:nvGrpSpPr>
          <p:cNvPr id="328" name="Google Shape;328;p42"/>
          <p:cNvGrpSpPr/>
          <p:nvPr/>
        </p:nvGrpSpPr>
        <p:grpSpPr>
          <a:xfrm>
            <a:off x="1374775" y="1046162"/>
            <a:ext cx="5254625" cy="5411787"/>
            <a:chOff x="1374066" y="1045395"/>
            <a:chExt cx="5255334" cy="5412055"/>
          </a:xfrm>
        </p:grpSpPr>
        <p:pic>
          <p:nvPicPr>
            <p:cNvPr id="329" name="Google Shape;329;p42"/>
            <p:cNvPicPr preferRelativeResize="0"/>
            <p:nvPr/>
          </p:nvPicPr>
          <p:blipFill rotWithShape="1">
            <a:blip r:embed="rId3">
              <a:alphaModFix/>
            </a:blip>
            <a:srcRect/>
            <a:stretch/>
          </p:blipFill>
          <p:spPr>
            <a:xfrm>
              <a:off x="1374066" y="1086636"/>
              <a:ext cx="759534" cy="5370814"/>
            </a:xfrm>
            <a:prstGeom prst="rect">
              <a:avLst/>
            </a:prstGeom>
            <a:noFill/>
            <a:ln>
              <a:noFill/>
            </a:ln>
          </p:spPr>
        </p:pic>
        <p:pic>
          <p:nvPicPr>
            <p:cNvPr id="330" name="Google Shape;330;p42"/>
            <p:cNvPicPr preferRelativeResize="0"/>
            <p:nvPr/>
          </p:nvPicPr>
          <p:blipFill rotWithShape="1">
            <a:blip r:embed="rId4">
              <a:alphaModFix/>
            </a:blip>
            <a:srcRect/>
            <a:stretch/>
          </p:blipFill>
          <p:spPr>
            <a:xfrm>
              <a:off x="5161179" y="1045395"/>
              <a:ext cx="1468221" cy="5412055"/>
            </a:xfrm>
            <a:prstGeom prst="rect">
              <a:avLst/>
            </a:prstGeom>
            <a:noFill/>
            <a:ln>
              <a:noFill/>
            </a:ln>
          </p:spPr>
        </p:pic>
      </p:grpSp>
      <p:pic>
        <p:nvPicPr>
          <p:cNvPr id="331" name="Google Shape;331;p42"/>
          <p:cNvPicPr preferRelativeResize="0"/>
          <p:nvPr/>
        </p:nvPicPr>
        <p:blipFill rotWithShape="1">
          <a:blip r:embed="rId5">
            <a:alphaModFix/>
          </a:blip>
          <a:srcRect/>
          <a:stretch/>
        </p:blipFill>
        <p:spPr>
          <a:xfrm>
            <a:off x="1981200" y="1606550"/>
            <a:ext cx="4070350" cy="908050"/>
          </a:xfrm>
          <a:prstGeom prst="rect">
            <a:avLst/>
          </a:prstGeom>
          <a:noFill/>
          <a:ln>
            <a:noFill/>
          </a:ln>
        </p:spPr>
      </p:pic>
      <p:pic>
        <p:nvPicPr>
          <p:cNvPr id="332" name="Google Shape;332;p42"/>
          <p:cNvPicPr preferRelativeResize="0"/>
          <p:nvPr/>
        </p:nvPicPr>
        <p:blipFill rotWithShape="1">
          <a:blip r:embed="rId6">
            <a:alphaModFix/>
          </a:blip>
          <a:srcRect/>
          <a:stretch/>
        </p:blipFill>
        <p:spPr>
          <a:xfrm>
            <a:off x="1981200" y="2676525"/>
            <a:ext cx="4064000" cy="377825"/>
          </a:xfrm>
          <a:prstGeom prst="rect">
            <a:avLst/>
          </a:prstGeom>
          <a:noFill/>
          <a:ln>
            <a:noFill/>
          </a:ln>
        </p:spPr>
      </p:pic>
      <p:pic>
        <p:nvPicPr>
          <p:cNvPr id="333" name="Google Shape;333;p42"/>
          <p:cNvPicPr preferRelativeResize="0"/>
          <p:nvPr/>
        </p:nvPicPr>
        <p:blipFill rotWithShape="1">
          <a:blip r:embed="rId7">
            <a:alphaModFix/>
          </a:blip>
          <a:srcRect/>
          <a:stretch/>
        </p:blipFill>
        <p:spPr>
          <a:xfrm>
            <a:off x="1279525" y="2819400"/>
            <a:ext cx="549275" cy="460375"/>
          </a:xfrm>
          <a:prstGeom prst="rect">
            <a:avLst/>
          </a:prstGeom>
          <a:noFill/>
          <a:ln>
            <a:noFill/>
          </a:ln>
        </p:spPr>
      </p:pic>
      <p:pic>
        <p:nvPicPr>
          <p:cNvPr id="334" name="Google Shape;334;p42"/>
          <p:cNvPicPr preferRelativeResize="0"/>
          <p:nvPr/>
        </p:nvPicPr>
        <p:blipFill rotWithShape="1">
          <a:blip r:embed="rId8">
            <a:alphaModFix/>
          </a:blip>
          <a:srcRect/>
          <a:stretch/>
        </p:blipFill>
        <p:spPr>
          <a:xfrm>
            <a:off x="1978025" y="3070225"/>
            <a:ext cx="4067175" cy="852487"/>
          </a:xfrm>
          <a:prstGeom prst="rect">
            <a:avLst/>
          </a:prstGeom>
          <a:noFill/>
          <a:ln>
            <a:noFill/>
          </a:ln>
        </p:spPr>
      </p:pic>
      <p:pic>
        <p:nvPicPr>
          <p:cNvPr id="335" name="Google Shape;335;p42"/>
          <p:cNvPicPr preferRelativeResize="0"/>
          <p:nvPr/>
        </p:nvPicPr>
        <p:blipFill rotWithShape="1">
          <a:blip r:embed="rId9">
            <a:alphaModFix/>
          </a:blip>
          <a:srcRect/>
          <a:stretch/>
        </p:blipFill>
        <p:spPr>
          <a:xfrm>
            <a:off x="6629400" y="2297112"/>
            <a:ext cx="193675" cy="1136650"/>
          </a:xfrm>
          <a:prstGeom prst="rect">
            <a:avLst/>
          </a:prstGeom>
          <a:noFill/>
          <a:ln>
            <a:noFill/>
          </a:ln>
        </p:spPr>
      </p:pic>
      <p:pic>
        <p:nvPicPr>
          <p:cNvPr id="336" name="Google Shape;336;p42"/>
          <p:cNvPicPr preferRelativeResize="0"/>
          <p:nvPr/>
        </p:nvPicPr>
        <p:blipFill rotWithShape="1">
          <a:blip r:embed="rId5">
            <a:alphaModFix/>
          </a:blip>
          <a:srcRect/>
          <a:stretch/>
        </p:blipFill>
        <p:spPr>
          <a:xfrm>
            <a:off x="1981200" y="4038600"/>
            <a:ext cx="4070350" cy="908050"/>
          </a:xfrm>
          <a:prstGeom prst="rect">
            <a:avLst/>
          </a:prstGeom>
          <a:noFill/>
          <a:ln>
            <a:noFill/>
          </a:ln>
        </p:spPr>
      </p:pic>
      <p:pic>
        <p:nvPicPr>
          <p:cNvPr id="337" name="Google Shape;337;p42"/>
          <p:cNvPicPr preferRelativeResize="0"/>
          <p:nvPr/>
        </p:nvPicPr>
        <p:blipFill rotWithShape="1">
          <a:blip r:embed="rId6">
            <a:alphaModFix/>
          </a:blip>
          <a:srcRect/>
          <a:stretch/>
        </p:blipFill>
        <p:spPr>
          <a:xfrm>
            <a:off x="1981200" y="4946650"/>
            <a:ext cx="4064000" cy="376237"/>
          </a:xfrm>
          <a:prstGeom prst="rect">
            <a:avLst/>
          </a:prstGeom>
          <a:noFill/>
          <a:ln>
            <a:noFill/>
          </a:ln>
        </p:spPr>
      </p:pic>
      <p:pic>
        <p:nvPicPr>
          <p:cNvPr id="338" name="Google Shape;338;p42"/>
          <p:cNvPicPr preferRelativeResize="0"/>
          <p:nvPr/>
        </p:nvPicPr>
        <p:blipFill rotWithShape="1">
          <a:blip r:embed="rId8">
            <a:alphaModFix/>
          </a:blip>
          <a:srcRect/>
          <a:stretch/>
        </p:blipFill>
        <p:spPr>
          <a:xfrm>
            <a:off x="1984375" y="5421312"/>
            <a:ext cx="4067175" cy="854075"/>
          </a:xfrm>
          <a:prstGeom prst="rect">
            <a:avLst/>
          </a:prstGeom>
          <a:noFill/>
          <a:ln>
            <a:noFill/>
          </a:ln>
        </p:spPr>
      </p:pic>
      <p:pic>
        <p:nvPicPr>
          <p:cNvPr id="339" name="Google Shape;339;p42"/>
          <p:cNvPicPr preferRelativeResize="0"/>
          <p:nvPr/>
        </p:nvPicPr>
        <p:blipFill rotWithShape="1">
          <a:blip r:embed="rId10">
            <a:alphaModFix/>
          </a:blip>
          <a:srcRect/>
          <a:stretch/>
        </p:blipFill>
        <p:spPr>
          <a:xfrm>
            <a:off x="1279525" y="5146675"/>
            <a:ext cx="660400" cy="492125"/>
          </a:xfrm>
          <a:prstGeom prst="rect">
            <a:avLst/>
          </a:prstGeom>
          <a:noFill/>
          <a:ln>
            <a:noFill/>
          </a:ln>
        </p:spPr>
      </p:pic>
      <p:pic>
        <p:nvPicPr>
          <p:cNvPr id="340" name="Google Shape;340;p42"/>
          <p:cNvPicPr preferRelativeResize="0"/>
          <p:nvPr/>
        </p:nvPicPr>
        <p:blipFill rotWithShape="1">
          <a:blip r:embed="rId11">
            <a:alphaModFix/>
          </a:blip>
          <a:srcRect/>
          <a:stretch/>
        </p:blipFill>
        <p:spPr>
          <a:xfrm>
            <a:off x="6629400" y="4656137"/>
            <a:ext cx="193675" cy="1363662"/>
          </a:xfrm>
          <a:prstGeom prst="rect">
            <a:avLst/>
          </a:prstGeom>
          <a:noFill/>
          <a:ln>
            <a:noFill/>
          </a:ln>
        </p:spPr>
      </p:pic>
      <p:pic>
        <p:nvPicPr>
          <p:cNvPr id="341" name="Google Shape;341;p42"/>
          <p:cNvPicPr preferRelativeResize="0"/>
          <p:nvPr/>
        </p:nvPicPr>
        <p:blipFill rotWithShape="1">
          <a:blip r:embed="rId12">
            <a:alphaModFix/>
          </a:blip>
          <a:srcRect/>
          <a:stretch/>
        </p:blipFill>
        <p:spPr>
          <a:xfrm>
            <a:off x="6345237" y="1838325"/>
            <a:ext cx="127000" cy="2097087"/>
          </a:xfrm>
          <a:prstGeom prst="rect">
            <a:avLst/>
          </a:prstGeom>
          <a:noFill/>
          <a:ln>
            <a:noFill/>
          </a:ln>
        </p:spPr>
      </p:pic>
      <p:pic>
        <p:nvPicPr>
          <p:cNvPr id="342" name="Google Shape;342;p42"/>
          <p:cNvPicPr preferRelativeResize="0"/>
          <p:nvPr/>
        </p:nvPicPr>
        <p:blipFill rotWithShape="1">
          <a:blip r:embed="rId12">
            <a:alphaModFix/>
          </a:blip>
          <a:srcRect/>
          <a:stretch/>
        </p:blipFill>
        <p:spPr>
          <a:xfrm>
            <a:off x="6324600" y="4303712"/>
            <a:ext cx="127000" cy="2097087"/>
          </a:xfrm>
          <a:prstGeom prst="rect">
            <a:avLst/>
          </a:prstGeom>
          <a:noFill/>
          <a:ln>
            <a:noFill/>
          </a:ln>
        </p:spPr>
      </p:pic>
      <p:sp>
        <p:nvSpPr>
          <p:cNvPr id="343" name="Google Shape;343;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gtEl>
                                        <p:attrNameLst>
                                          <p:attrName>style.visibility</p:attrName>
                                        </p:attrNameLst>
                                      </p:cBhvr>
                                      <p:to>
                                        <p:strVal val="visible"/>
                                      </p:to>
                                    </p:set>
                                    <p:animEffect transition="in" filter="fade">
                                      <p:cBhvr>
                                        <p:cTn id="12" dur="500"/>
                                        <p:tgtEl>
                                          <p:spTgt spid="3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3"/>
                                        </p:tgtEl>
                                        <p:attrNameLst>
                                          <p:attrName>style.visibility</p:attrName>
                                        </p:attrNameLst>
                                      </p:cBhvr>
                                      <p:to>
                                        <p:strVal val="visible"/>
                                      </p:to>
                                    </p:set>
                                    <p:animEffect transition="in" filter="fade">
                                      <p:cBhvr>
                                        <p:cTn id="17" dur="500"/>
                                        <p:tgtEl>
                                          <p:spTgt spid="3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fade">
                                      <p:cBhvr>
                                        <p:cTn id="22" dur="500"/>
                                        <p:tgtEl>
                                          <p:spTgt spid="33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5"/>
                                        </p:tgtEl>
                                        <p:attrNameLst>
                                          <p:attrName>style.visibility</p:attrName>
                                        </p:attrNameLst>
                                      </p:cBhvr>
                                      <p:to>
                                        <p:strVal val="visible"/>
                                      </p:to>
                                    </p:set>
                                    <p:animEffect transition="in" filter="fade">
                                      <p:cBhvr>
                                        <p:cTn id="31" dur="1822"/>
                                        <p:tgtEl>
                                          <p:spTgt spid="3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6"/>
                                        </p:tgtEl>
                                        <p:attrNameLst>
                                          <p:attrName>style.visibility</p:attrName>
                                        </p:attrNameLst>
                                      </p:cBhvr>
                                      <p:to>
                                        <p:strVal val="visible"/>
                                      </p:to>
                                    </p:set>
                                    <p:animEffect transition="in" filter="fade">
                                      <p:cBhvr>
                                        <p:cTn id="36" dur="500"/>
                                        <p:tgtEl>
                                          <p:spTgt spid="3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7"/>
                                        </p:tgtEl>
                                        <p:attrNameLst>
                                          <p:attrName>style.visibility</p:attrName>
                                        </p:attrNameLst>
                                      </p:cBhvr>
                                      <p:to>
                                        <p:strVal val="visible"/>
                                      </p:to>
                                    </p:set>
                                    <p:animEffect transition="in" filter="fade">
                                      <p:cBhvr>
                                        <p:cTn id="41" dur="500"/>
                                        <p:tgtEl>
                                          <p:spTgt spid="3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9"/>
                                        </p:tgtEl>
                                        <p:attrNameLst>
                                          <p:attrName>style.visibility</p:attrName>
                                        </p:attrNameLst>
                                      </p:cBhvr>
                                      <p:to>
                                        <p:strVal val="visible"/>
                                      </p:to>
                                    </p:set>
                                    <p:animEffect transition="in" filter="fade">
                                      <p:cBhvr>
                                        <p:cTn id="46" dur="500"/>
                                        <p:tgtEl>
                                          <p:spTgt spid="3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8"/>
                                        </p:tgtEl>
                                        <p:attrNameLst>
                                          <p:attrName>style.visibility</p:attrName>
                                        </p:attrNameLst>
                                      </p:cBhvr>
                                      <p:to>
                                        <p:strVal val="visible"/>
                                      </p:to>
                                    </p:set>
                                    <p:animEffect transition="in" filter="fade">
                                      <p:cBhvr>
                                        <p:cTn id="51" dur="500"/>
                                        <p:tgtEl>
                                          <p:spTgt spid="33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4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0"/>
                                        </p:tgtEl>
                                        <p:attrNameLst>
                                          <p:attrName>style.visibility</p:attrName>
                                        </p:attrNameLst>
                                      </p:cBhvr>
                                      <p:to>
                                        <p:strVal val="visible"/>
                                      </p:to>
                                    </p:set>
                                    <p:animEffect transition="in" filter="fade">
                                      <p:cBhvr>
                                        <p:cTn id="60" dur="1822"/>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43"/>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26.4 shows the same scenario as in Example 26.3, but using a persistent connection. Only one connection establishment and connection termination is used, but the request for the image is sent separately.</a:t>
            </a:r>
            <a:endParaRPr/>
          </a:p>
        </p:txBody>
      </p:sp>
      <p:grpSp>
        <p:nvGrpSpPr>
          <p:cNvPr id="350" name="Google Shape;350;p43"/>
          <p:cNvGrpSpPr/>
          <p:nvPr/>
        </p:nvGrpSpPr>
        <p:grpSpPr>
          <a:xfrm>
            <a:off x="0" y="0"/>
            <a:ext cx="9144000" cy="609600"/>
            <a:chOff x="0" y="2448"/>
            <a:chExt cx="5760" cy="384"/>
          </a:xfrm>
        </p:grpSpPr>
        <p:sp>
          <p:nvSpPr>
            <p:cNvPr id="351" name="Google Shape;351;p4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2" name="Google Shape;352;p43"/>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26.4</a:t>
              </a:r>
              <a:endParaRPr/>
            </a:p>
          </p:txBody>
        </p:sp>
      </p:grpSp>
      <p:sp>
        <p:nvSpPr>
          <p:cNvPr id="353" name="Google Shape;353;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44"/>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26.4:  </a:t>
            </a:r>
            <a:r>
              <a:rPr lang="en-US" sz="2000" b="1" i="1" u="none">
                <a:solidFill>
                  <a:schemeClr val="dk1"/>
                </a:solidFill>
                <a:latin typeface="Times"/>
                <a:ea typeface="Times"/>
                <a:cs typeface="Times"/>
                <a:sym typeface="Times"/>
              </a:rPr>
              <a:t> Example 26.4</a:t>
            </a:r>
            <a:endParaRPr/>
          </a:p>
        </p:txBody>
      </p:sp>
      <p:grpSp>
        <p:nvGrpSpPr>
          <p:cNvPr id="360" name="Google Shape;360;p44"/>
          <p:cNvGrpSpPr/>
          <p:nvPr/>
        </p:nvGrpSpPr>
        <p:grpSpPr>
          <a:xfrm>
            <a:off x="1468437" y="685800"/>
            <a:ext cx="6837362" cy="5867400"/>
            <a:chOff x="1468438" y="838200"/>
            <a:chExt cx="6837362" cy="5584825"/>
          </a:xfrm>
        </p:grpSpPr>
        <p:pic>
          <p:nvPicPr>
            <p:cNvPr id="361" name="Google Shape;361;p44"/>
            <p:cNvPicPr preferRelativeResize="0"/>
            <p:nvPr/>
          </p:nvPicPr>
          <p:blipFill rotWithShape="1">
            <a:blip r:embed="rId3">
              <a:alphaModFix/>
            </a:blip>
            <a:srcRect/>
            <a:stretch/>
          </p:blipFill>
          <p:spPr>
            <a:xfrm>
              <a:off x="1468438" y="962025"/>
              <a:ext cx="515937" cy="5461000"/>
            </a:xfrm>
            <a:prstGeom prst="rect">
              <a:avLst/>
            </a:prstGeom>
            <a:noFill/>
            <a:ln>
              <a:noFill/>
            </a:ln>
          </p:spPr>
        </p:pic>
        <p:pic>
          <p:nvPicPr>
            <p:cNvPr id="362" name="Google Shape;362;p44"/>
            <p:cNvPicPr preferRelativeResize="0"/>
            <p:nvPr/>
          </p:nvPicPr>
          <p:blipFill rotWithShape="1">
            <a:blip r:embed="rId4">
              <a:alphaModFix/>
            </a:blip>
            <a:srcRect/>
            <a:stretch/>
          </p:blipFill>
          <p:spPr>
            <a:xfrm>
              <a:off x="6251575" y="838200"/>
              <a:ext cx="2054225" cy="5584825"/>
            </a:xfrm>
            <a:prstGeom prst="rect">
              <a:avLst/>
            </a:prstGeom>
            <a:noFill/>
            <a:ln>
              <a:noFill/>
            </a:ln>
          </p:spPr>
        </p:pic>
      </p:grpSp>
      <p:pic>
        <p:nvPicPr>
          <p:cNvPr id="363" name="Google Shape;363;p44"/>
          <p:cNvPicPr preferRelativeResize="0"/>
          <p:nvPr/>
        </p:nvPicPr>
        <p:blipFill rotWithShape="1">
          <a:blip r:embed="rId5">
            <a:alphaModFix/>
          </a:blip>
          <a:srcRect/>
          <a:stretch/>
        </p:blipFill>
        <p:spPr>
          <a:xfrm>
            <a:off x="7696200" y="1858962"/>
            <a:ext cx="454025" cy="4157662"/>
          </a:xfrm>
          <a:prstGeom prst="rect">
            <a:avLst/>
          </a:prstGeom>
          <a:noFill/>
          <a:ln>
            <a:noFill/>
          </a:ln>
        </p:spPr>
      </p:pic>
      <p:pic>
        <p:nvPicPr>
          <p:cNvPr id="364" name="Google Shape;364;p44"/>
          <p:cNvPicPr preferRelativeResize="0"/>
          <p:nvPr/>
        </p:nvPicPr>
        <p:blipFill rotWithShape="1">
          <a:blip r:embed="rId6">
            <a:alphaModFix/>
          </a:blip>
          <a:srcRect/>
          <a:stretch/>
        </p:blipFill>
        <p:spPr>
          <a:xfrm>
            <a:off x="1768475" y="1524000"/>
            <a:ext cx="5741987" cy="457200"/>
          </a:xfrm>
          <a:prstGeom prst="rect">
            <a:avLst/>
          </a:prstGeom>
          <a:noFill/>
          <a:ln>
            <a:noFill/>
          </a:ln>
        </p:spPr>
      </p:pic>
      <p:pic>
        <p:nvPicPr>
          <p:cNvPr id="365" name="Google Shape;365;p44"/>
          <p:cNvPicPr preferRelativeResize="0"/>
          <p:nvPr/>
        </p:nvPicPr>
        <p:blipFill rotWithShape="1">
          <a:blip r:embed="rId7">
            <a:alphaModFix/>
          </a:blip>
          <a:srcRect/>
          <a:stretch/>
        </p:blipFill>
        <p:spPr>
          <a:xfrm>
            <a:off x="1725612" y="1981200"/>
            <a:ext cx="5738812" cy="454025"/>
          </a:xfrm>
          <a:prstGeom prst="rect">
            <a:avLst/>
          </a:prstGeom>
          <a:noFill/>
          <a:ln>
            <a:noFill/>
          </a:ln>
        </p:spPr>
      </p:pic>
      <p:pic>
        <p:nvPicPr>
          <p:cNvPr id="366" name="Google Shape;366;p44"/>
          <p:cNvPicPr preferRelativeResize="0"/>
          <p:nvPr/>
        </p:nvPicPr>
        <p:blipFill rotWithShape="1">
          <a:blip r:embed="rId8">
            <a:alphaModFix/>
          </a:blip>
          <a:srcRect/>
          <a:stretch/>
        </p:blipFill>
        <p:spPr>
          <a:xfrm>
            <a:off x="1752600" y="2411412"/>
            <a:ext cx="5741987" cy="484187"/>
          </a:xfrm>
          <a:prstGeom prst="rect">
            <a:avLst/>
          </a:prstGeom>
          <a:noFill/>
          <a:ln>
            <a:noFill/>
          </a:ln>
        </p:spPr>
      </p:pic>
      <p:pic>
        <p:nvPicPr>
          <p:cNvPr id="367" name="Google Shape;367;p44"/>
          <p:cNvPicPr preferRelativeResize="0"/>
          <p:nvPr/>
        </p:nvPicPr>
        <p:blipFill rotWithShape="1">
          <a:blip r:embed="rId9">
            <a:alphaModFix/>
          </a:blip>
          <a:srcRect/>
          <a:stretch/>
        </p:blipFill>
        <p:spPr>
          <a:xfrm>
            <a:off x="1752600" y="2924175"/>
            <a:ext cx="5741987" cy="547687"/>
          </a:xfrm>
          <a:prstGeom prst="rect">
            <a:avLst/>
          </a:prstGeom>
          <a:noFill/>
          <a:ln>
            <a:noFill/>
          </a:ln>
        </p:spPr>
      </p:pic>
      <p:pic>
        <p:nvPicPr>
          <p:cNvPr id="368" name="Google Shape;368;p44"/>
          <p:cNvPicPr preferRelativeResize="0"/>
          <p:nvPr/>
        </p:nvPicPr>
        <p:blipFill rotWithShape="1">
          <a:blip r:embed="rId10">
            <a:alphaModFix/>
          </a:blip>
          <a:srcRect/>
          <a:stretch/>
        </p:blipFill>
        <p:spPr>
          <a:xfrm>
            <a:off x="762000" y="3149600"/>
            <a:ext cx="879475" cy="736600"/>
          </a:xfrm>
          <a:prstGeom prst="rect">
            <a:avLst/>
          </a:prstGeom>
          <a:noFill/>
          <a:ln>
            <a:noFill/>
          </a:ln>
        </p:spPr>
      </p:pic>
      <p:pic>
        <p:nvPicPr>
          <p:cNvPr id="369" name="Google Shape;369;p44"/>
          <p:cNvPicPr preferRelativeResize="0"/>
          <p:nvPr/>
        </p:nvPicPr>
        <p:blipFill rotWithShape="1">
          <a:blip r:embed="rId11">
            <a:alphaModFix/>
          </a:blip>
          <a:srcRect/>
          <a:stretch/>
        </p:blipFill>
        <p:spPr>
          <a:xfrm>
            <a:off x="1752600" y="3505200"/>
            <a:ext cx="5741987" cy="538162"/>
          </a:xfrm>
          <a:prstGeom prst="rect">
            <a:avLst/>
          </a:prstGeom>
          <a:noFill/>
          <a:ln>
            <a:noFill/>
          </a:ln>
        </p:spPr>
      </p:pic>
      <p:pic>
        <p:nvPicPr>
          <p:cNvPr id="370" name="Google Shape;370;p44"/>
          <p:cNvPicPr preferRelativeResize="0"/>
          <p:nvPr/>
        </p:nvPicPr>
        <p:blipFill rotWithShape="1">
          <a:blip r:embed="rId9">
            <a:alphaModFix/>
          </a:blip>
          <a:srcRect/>
          <a:stretch/>
        </p:blipFill>
        <p:spPr>
          <a:xfrm>
            <a:off x="1752600" y="4102100"/>
            <a:ext cx="5741987" cy="546100"/>
          </a:xfrm>
          <a:prstGeom prst="rect">
            <a:avLst/>
          </a:prstGeom>
          <a:noFill/>
          <a:ln>
            <a:noFill/>
          </a:ln>
        </p:spPr>
      </p:pic>
      <p:pic>
        <p:nvPicPr>
          <p:cNvPr id="371" name="Google Shape;371;p44"/>
          <p:cNvPicPr preferRelativeResize="0"/>
          <p:nvPr/>
        </p:nvPicPr>
        <p:blipFill rotWithShape="1">
          <a:blip r:embed="rId12">
            <a:alphaModFix/>
          </a:blip>
          <a:srcRect/>
          <a:stretch/>
        </p:blipFill>
        <p:spPr>
          <a:xfrm>
            <a:off x="609600" y="4359275"/>
            <a:ext cx="1057275" cy="787400"/>
          </a:xfrm>
          <a:prstGeom prst="rect">
            <a:avLst/>
          </a:prstGeom>
          <a:noFill/>
          <a:ln>
            <a:noFill/>
          </a:ln>
        </p:spPr>
      </p:pic>
      <p:pic>
        <p:nvPicPr>
          <p:cNvPr id="372" name="Google Shape;372;p44"/>
          <p:cNvPicPr preferRelativeResize="0"/>
          <p:nvPr/>
        </p:nvPicPr>
        <p:blipFill rotWithShape="1">
          <a:blip r:embed="rId13">
            <a:alphaModFix/>
          </a:blip>
          <a:srcRect/>
          <a:stretch/>
        </p:blipFill>
        <p:spPr>
          <a:xfrm>
            <a:off x="1768475" y="4724400"/>
            <a:ext cx="5746750" cy="422275"/>
          </a:xfrm>
          <a:prstGeom prst="rect">
            <a:avLst/>
          </a:prstGeom>
          <a:noFill/>
          <a:ln>
            <a:noFill/>
          </a:ln>
        </p:spPr>
      </p:pic>
      <p:pic>
        <p:nvPicPr>
          <p:cNvPr id="373" name="Google Shape;373;p44"/>
          <p:cNvPicPr preferRelativeResize="0"/>
          <p:nvPr/>
        </p:nvPicPr>
        <p:blipFill rotWithShape="1">
          <a:blip r:embed="rId14">
            <a:alphaModFix/>
          </a:blip>
          <a:srcRect/>
          <a:stretch/>
        </p:blipFill>
        <p:spPr>
          <a:xfrm>
            <a:off x="1757362" y="5105400"/>
            <a:ext cx="5737225" cy="434975"/>
          </a:xfrm>
          <a:prstGeom prst="rect">
            <a:avLst/>
          </a:prstGeom>
          <a:noFill/>
          <a:ln>
            <a:noFill/>
          </a:ln>
        </p:spPr>
      </p:pic>
      <p:pic>
        <p:nvPicPr>
          <p:cNvPr id="374" name="Google Shape;374;p44"/>
          <p:cNvPicPr preferRelativeResize="0"/>
          <p:nvPr/>
        </p:nvPicPr>
        <p:blipFill rotWithShape="1">
          <a:blip r:embed="rId15">
            <a:alphaModFix/>
          </a:blip>
          <a:srcRect/>
          <a:stretch/>
        </p:blipFill>
        <p:spPr>
          <a:xfrm>
            <a:off x="1768475" y="5540375"/>
            <a:ext cx="5746750" cy="476250"/>
          </a:xfrm>
          <a:prstGeom prst="rect">
            <a:avLst/>
          </a:prstGeom>
          <a:noFill/>
          <a:ln>
            <a:noFill/>
          </a:ln>
        </p:spPr>
      </p:pic>
      <p:sp>
        <p:nvSpPr>
          <p:cNvPr id="375" name="Google Shape;375;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5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500"/>
                                        <p:tgtEl>
                                          <p:spTgt spid="3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gtEl>
                                        <p:attrNameLst>
                                          <p:attrName>style.visibility</p:attrName>
                                        </p:attrNameLst>
                                      </p:cBhvr>
                                      <p:to>
                                        <p:strVal val="visible"/>
                                      </p:to>
                                    </p:set>
                                    <p:animEffect transition="in" filter="fade">
                                      <p:cBhvr>
                                        <p:cTn id="22" dur="500"/>
                                        <p:tgtEl>
                                          <p:spTgt spid="367"/>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368"/>
                                        </p:tgtEl>
                                        <p:attrNameLst>
                                          <p:attrName>style.visibility</p:attrName>
                                        </p:attrNameLst>
                                      </p:cBhvr>
                                      <p:to>
                                        <p:strVal val="visible"/>
                                      </p:to>
                                    </p:set>
                                    <p:anim calcmode="lin" valueType="num">
                                      <p:cBhvr additive="base">
                                        <p:cTn id="27" dur="500"/>
                                        <p:tgtEl>
                                          <p:spTgt spid="368"/>
                                        </p:tgtEl>
                                        <p:attrNameLst>
                                          <p:attrName>ppt_w</p:attrName>
                                        </p:attrNameLst>
                                      </p:cBhvr>
                                      <p:tavLst>
                                        <p:tav tm="0">
                                          <p:val>
                                            <p:strVal val="0"/>
                                          </p:val>
                                        </p:tav>
                                        <p:tav tm="100000">
                                          <p:val>
                                            <p:strVal val="#ppt_w"/>
                                          </p:val>
                                        </p:tav>
                                      </p:tavLst>
                                    </p:anim>
                                    <p:anim calcmode="lin" valueType="num">
                                      <p:cBhvr additive="base">
                                        <p:cTn id="28" dur="500"/>
                                        <p:tgtEl>
                                          <p:spTgt spid="368"/>
                                        </p:tgtEl>
                                        <p:attrNameLst>
                                          <p:attrName>ppt_h</p:attrName>
                                        </p:attrNameLst>
                                      </p:cBhvr>
                                      <p:tavLst>
                                        <p:tav tm="0">
                                          <p:val>
                                            <p:str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9"/>
                                        </p:tgtEl>
                                        <p:attrNameLst>
                                          <p:attrName>style.visibility</p:attrName>
                                        </p:attrNameLst>
                                      </p:cBhvr>
                                      <p:to>
                                        <p:strVal val="visible"/>
                                      </p:to>
                                    </p:set>
                                    <p:animEffect transition="in" filter="fade">
                                      <p:cBhvr>
                                        <p:cTn id="33" dur="500"/>
                                        <p:tgtEl>
                                          <p:spTgt spid="36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0"/>
                                        </p:tgtEl>
                                        <p:attrNameLst>
                                          <p:attrName>style.visibility</p:attrName>
                                        </p:attrNameLst>
                                      </p:cBhvr>
                                      <p:to>
                                        <p:strVal val="visible"/>
                                      </p:to>
                                    </p:set>
                                    <p:animEffect transition="in" filter="fade">
                                      <p:cBhvr>
                                        <p:cTn id="38" dur="500"/>
                                        <p:tgtEl>
                                          <p:spTgt spid="370"/>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71"/>
                                        </p:tgtEl>
                                        <p:attrNameLst>
                                          <p:attrName>style.visibility</p:attrName>
                                        </p:attrNameLst>
                                      </p:cBhvr>
                                      <p:to>
                                        <p:strVal val="visible"/>
                                      </p:to>
                                    </p:set>
                                    <p:anim calcmode="lin" valueType="num">
                                      <p:cBhvr additive="base">
                                        <p:cTn id="43" dur="500"/>
                                        <p:tgtEl>
                                          <p:spTgt spid="371"/>
                                        </p:tgtEl>
                                        <p:attrNameLst>
                                          <p:attrName>ppt_w</p:attrName>
                                        </p:attrNameLst>
                                      </p:cBhvr>
                                      <p:tavLst>
                                        <p:tav tm="0">
                                          <p:val>
                                            <p:strVal val="0"/>
                                          </p:val>
                                        </p:tav>
                                        <p:tav tm="100000">
                                          <p:val>
                                            <p:strVal val="#ppt_w"/>
                                          </p:val>
                                        </p:tav>
                                      </p:tavLst>
                                    </p:anim>
                                    <p:anim calcmode="lin" valueType="num">
                                      <p:cBhvr additive="base">
                                        <p:cTn id="44" dur="500"/>
                                        <p:tgtEl>
                                          <p:spTgt spid="371"/>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3"/>
                                        </p:tgtEl>
                                        <p:attrNameLst>
                                          <p:attrName>style.visibility</p:attrName>
                                        </p:attrNameLst>
                                      </p:cBhvr>
                                      <p:to>
                                        <p:strVal val="visible"/>
                                      </p:to>
                                    </p:set>
                                    <p:animEffect transition="in" filter="fade">
                                      <p:cBhvr>
                                        <p:cTn id="54" dur="500"/>
                                        <p:tgtEl>
                                          <p:spTgt spid="37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74"/>
                                        </p:tgtEl>
                                        <p:attrNameLst>
                                          <p:attrName>style.visibility</p:attrName>
                                        </p:attrNameLst>
                                      </p:cBhvr>
                                      <p:to>
                                        <p:strVal val="visible"/>
                                      </p:to>
                                    </p:set>
                                    <p:animEffect transition="in" filter="fade">
                                      <p:cBhvr>
                                        <p:cTn id="59" dur="500"/>
                                        <p:tgtEl>
                                          <p:spTgt spid="37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363"/>
                                        </p:tgtEl>
                                        <p:attrNameLst>
                                          <p:attrName>style.visibility</p:attrName>
                                        </p:attrNameLst>
                                      </p:cBhvr>
                                      <p:to>
                                        <p:strVal val="visible"/>
                                      </p:to>
                                    </p:set>
                                    <p:anim calcmode="lin" valueType="num">
                                      <p:cBhvr additive="base">
                                        <p:cTn id="64" dur="500"/>
                                        <p:tgtEl>
                                          <p:spTgt spid="3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1" name="Google Shape;381;p45"/>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26.5:  </a:t>
            </a:r>
            <a:r>
              <a:rPr lang="en-US" sz="2000" b="1" i="1" u="none">
                <a:solidFill>
                  <a:schemeClr val="lt2"/>
                </a:solidFill>
                <a:latin typeface="Times"/>
                <a:ea typeface="Times"/>
                <a:cs typeface="Times"/>
                <a:sym typeface="Times"/>
              </a:rPr>
              <a:t>Formats of the request and response messages</a:t>
            </a:r>
            <a:endParaRPr/>
          </a:p>
        </p:txBody>
      </p:sp>
      <p:pic>
        <p:nvPicPr>
          <p:cNvPr id="382" name="Google Shape;382;p45"/>
          <p:cNvPicPr preferRelativeResize="0"/>
          <p:nvPr/>
        </p:nvPicPr>
        <p:blipFill rotWithShape="1">
          <a:blip r:embed="rId3">
            <a:alphaModFix/>
          </a:blip>
          <a:srcRect/>
          <a:stretch/>
        </p:blipFill>
        <p:spPr>
          <a:xfrm>
            <a:off x="1952625" y="1066800"/>
            <a:ext cx="4552950" cy="371475"/>
          </a:xfrm>
          <a:prstGeom prst="rect">
            <a:avLst/>
          </a:prstGeom>
          <a:noFill/>
          <a:ln>
            <a:noFill/>
          </a:ln>
        </p:spPr>
      </p:pic>
      <p:pic>
        <p:nvPicPr>
          <p:cNvPr id="383" name="Google Shape;383;p45"/>
          <p:cNvPicPr preferRelativeResize="0"/>
          <p:nvPr/>
        </p:nvPicPr>
        <p:blipFill rotWithShape="1">
          <a:blip r:embed="rId4">
            <a:alphaModFix/>
          </a:blip>
          <a:srcRect/>
          <a:stretch/>
        </p:blipFill>
        <p:spPr>
          <a:xfrm>
            <a:off x="215900" y="2190750"/>
            <a:ext cx="4056062" cy="3400425"/>
          </a:xfrm>
          <a:prstGeom prst="rect">
            <a:avLst/>
          </a:prstGeom>
          <a:noFill/>
          <a:ln>
            <a:noFill/>
          </a:ln>
        </p:spPr>
      </p:pic>
      <p:pic>
        <p:nvPicPr>
          <p:cNvPr id="384" name="Google Shape;384;p45"/>
          <p:cNvPicPr preferRelativeResize="0"/>
          <p:nvPr/>
        </p:nvPicPr>
        <p:blipFill rotWithShape="1">
          <a:blip r:embed="rId5">
            <a:alphaModFix/>
          </a:blip>
          <a:srcRect/>
          <a:stretch/>
        </p:blipFill>
        <p:spPr>
          <a:xfrm>
            <a:off x="4800600" y="2195512"/>
            <a:ext cx="3994150" cy="3390900"/>
          </a:xfrm>
          <a:prstGeom prst="rect">
            <a:avLst/>
          </a:prstGeom>
          <a:noFill/>
          <a:ln>
            <a:noFill/>
          </a:ln>
        </p:spPr>
      </p:pic>
      <p:sp>
        <p:nvSpPr>
          <p:cNvPr id="385" name="Google Shape;385;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16</a:t>
            </a:fld>
            <a:endParaRPr/>
          </a:p>
        </p:txBody>
      </p:sp>
      <p:sp>
        <p:nvSpPr>
          <p:cNvPr id="2" name="TextBox 1"/>
          <p:cNvSpPr txBox="1"/>
          <p:nvPr/>
        </p:nvSpPr>
        <p:spPr>
          <a:xfrm>
            <a:off x="6797675" y="1882973"/>
            <a:ext cx="662361" cy="307777"/>
          </a:xfrm>
          <a:prstGeom prst="rect">
            <a:avLst/>
          </a:prstGeom>
          <a:noFill/>
        </p:spPr>
        <p:txBody>
          <a:bodyPr wrap="none" rtlCol="0">
            <a:spAutoFit/>
          </a:bodyPr>
          <a:lstStyle/>
          <a:p>
            <a:r>
              <a:rPr lang="en-US" dirty="0" smtClean="0"/>
              <a:t>status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 calcmode="lin" valueType="num">
                                      <p:cBhvr additive="base">
                                        <p:cTn id="7" dur="500"/>
                                        <p:tgtEl>
                                          <p:spTgt spid="383"/>
                                        </p:tgtEl>
                                        <p:attrNameLst>
                                          <p:attrName>ppt_w</p:attrName>
                                        </p:attrNameLst>
                                      </p:cBhvr>
                                      <p:tavLst>
                                        <p:tav tm="0">
                                          <p:val>
                                            <p:strVal val="0"/>
                                          </p:val>
                                        </p:tav>
                                        <p:tav tm="100000">
                                          <p:val>
                                            <p:strVal val="#ppt_w"/>
                                          </p:val>
                                        </p:tav>
                                      </p:tavLst>
                                    </p:anim>
                                    <p:anim calcmode="lin" valueType="num">
                                      <p:cBhvr additive="base">
                                        <p:cTn id="8" dur="500"/>
                                        <p:tgtEl>
                                          <p:spTgt spid="38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84"/>
                                        </p:tgtEl>
                                        <p:attrNameLst>
                                          <p:attrName>style.visibility</p:attrName>
                                        </p:attrNameLst>
                                      </p:cBhvr>
                                      <p:to>
                                        <p:strVal val="visible"/>
                                      </p:to>
                                    </p:set>
                                    <p:anim calcmode="lin" valueType="num">
                                      <p:cBhvr additive="base">
                                        <p:cTn id="13" dur="500"/>
                                        <p:tgtEl>
                                          <p:spTgt spid="384"/>
                                        </p:tgtEl>
                                        <p:attrNameLst>
                                          <p:attrName>ppt_w</p:attrName>
                                        </p:attrNameLst>
                                      </p:cBhvr>
                                      <p:tavLst>
                                        <p:tav tm="0">
                                          <p:val>
                                            <p:strVal val="0"/>
                                          </p:val>
                                        </p:tav>
                                        <p:tav tm="100000">
                                          <p:val>
                                            <p:strVal val="#ppt_w"/>
                                          </p:val>
                                        </p:tav>
                                      </p:tavLst>
                                    </p:anim>
                                    <p:anim calcmode="lin" valueType="num">
                                      <p:cBhvr additive="base">
                                        <p:cTn id="14" dur="500"/>
                                        <p:tgtEl>
                                          <p:spTgt spid="384"/>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2"/>
                                        </p:tgtEl>
                                        <p:attrNameLst>
                                          <p:attrName>style.visibility</p:attrName>
                                        </p:attrNameLst>
                                      </p:cBhvr>
                                      <p:to>
                                        <p:strVal val="visible"/>
                                      </p:to>
                                    </p:set>
                                    <p:animEffect transition="in" filter="fade">
                                      <p:cBhvr>
                                        <p:cTn id="19" dur="1822"/>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46"/>
          <p:cNvSpPr txBox="1"/>
          <p:nvPr/>
        </p:nvSpPr>
        <p:spPr>
          <a:xfrm>
            <a:off x="838200" y="71437"/>
            <a:ext cx="8153400" cy="461962"/>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Methods</a:t>
            </a:r>
            <a:endParaRPr/>
          </a:p>
        </p:txBody>
      </p:sp>
      <p:pic>
        <p:nvPicPr>
          <p:cNvPr id="392" name="Google Shape;392;p46"/>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393" name="Google Shape;393;p46"/>
          <p:cNvGrpSpPr/>
          <p:nvPr/>
        </p:nvGrpSpPr>
        <p:grpSpPr>
          <a:xfrm>
            <a:off x="387350" y="1828800"/>
            <a:ext cx="8369300" cy="2670175"/>
            <a:chOff x="387350" y="1828800"/>
            <a:chExt cx="8369300" cy="2670175"/>
          </a:xfrm>
        </p:grpSpPr>
        <p:pic>
          <p:nvPicPr>
            <p:cNvPr id="394" name="Google Shape;394;p46"/>
            <p:cNvPicPr preferRelativeResize="0"/>
            <p:nvPr/>
          </p:nvPicPr>
          <p:blipFill rotWithShape="1">
            <a:blip r:embed="rId4">
              <a:alphaModFix/>
            </a:blip>
            <a:srcRect/>
            <a:stretch/>
          </p:blipFill>
          <p:spPr>
            <a:xfrm>
              <a:off x="387350" y="1828800"/>
              <a:ext cx="8369300" cy="2670175"/>
            </a:xfrm>
            <a:prstGeom prst="rect">
              <a:avLst/>
            </a:prstGeom>
            <a:noFill/>
            <a:ln>
              <a:noFill/>
            </a:ln>
          </p:spPr>
        </p:pic>
        <p:sp>
          <p:nvSpPr>
            <p:cNvPr id="395" name="Google Shape;395;p46"/>
            <p:cNvSpPr txBox="1"/>
            <p:nvPr/>
          </p:nvSpPr>
          <p:spPr>
            <a:xfrm>
              <a:off x="461140" y="1828801"/>
              <a:ext cx="8155809" cy="259080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96" name="Google Shape;396;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47"/>
          <p:cNvPicPr preferRelativeResize="0"/>
          <p:nvPr/>
        </p:nvPicPr>
        <p:blipFill rotWithShape="1">
          <a:blip r:embed="rId3">
            <a:alphaModFix/>
          </a:blip>
          <a:srcRect/>
          <a:stretch/>
        </p:blipFill>
        <p:spPr>
          <a:xfrm>
            <a:off x="-6350" y="-12700"/>
            <a:ext cx="712787" cy="566737"/>
          </a:xfrm>
          <a:prstGeom prst="rect">
            <a:avLst/>
          </a:prstGeom>
          <a:noFill/>
          <a:ln>
            <a:noFill/>
          </a:ln>
        </p:spPr>
      </p:pic>
      <p:sp>
        <p:nvSpPr>
          <p:cNvPr id="403" name="Google Shape;403;p47"/>
          <p:cNvSpPr txBox="1"/>
          <p:nvPr/>
        </p:nvSpPr>
        <p:spPr>
          <a:xfrm>
            <a:off x="838200" y="71437"/>
            <a:ext cx="8153400" cy="461962"/>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Request Header Names</a:t>
            </a:r>
            <a:endParaRPr/>
          </a:p>
        </p:txBody>
      </p:sp>
      <p:grpSp>
        <p:nvGrpSpPr>
          <p:cNvPr id="404" name="Google Shape;404;p47"/>
          <p:cNvGrpSpPr/>
          <p:nvPr/>
        </p:nvGrpSpPr>
        <p:grpSpPr>
          <a:xfrm>
            <a:off x="357187" y="1239837"/>
            <a:ext cx="8429625" cy="4170362"/>
            <a:chOff x="357188" y="1239838"/>
            <a:chExt cx="8429625" cy="4170362"/>
          </a:xfrm>
        </p:grpSpPr>
        <p:pic>
          <p:nvPicPr>
            <p:cNvPr id="405" name="Google Shape;405;p47"/>
            <p:cNvPicPr preferRelativeResize="0"/>
            <p:nvPr/>
          </p:nvPicPr>
          <p:blipFill rotWithShape="1">
            <a:blip r:embed="rId4">
              <a:alphaModFix/>
            </a:blip>
            <a:srcRect/>
            <a:stretch/>
          </p:blipFill>
          <p:spPr>
            <a:xfrm>
              <a:off x="357188" y="1239838"/>
              <a:ext cx="8429625" cy="4170362"/>
            </a:xfrm>
            <a:prstGeom prst="rect">
              <a:avLst/>
            </a:prstGeom>
            <a:noFill/>
            <a:ln>
              <a:noFill/>
            </a:ln>
          </p:spPr>
        </p:pic>
        <p:sp>
          <p:nvSpPr>
            <p:cNvPr id="406" name="Google Shape;406;p47"/>
            <p:cNvSpPr txBox="1"/>
            <p:nvPr/>
          </p:nvSpPr>
          <p:spPr>
            <a:xfrm>
              <a:off x="461140" y="1239838"/>
              <a:ext cx="8155809" cy="411480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407" name="Google Shape;407;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sp>
        <p:nvSpPr>
          <p:cNvPr id="413" name="Google Shape;413;p48"/>
          <p:cNvSpPr txBox="1"/>
          <p:nvPr/>
        </p:nvSpPr>
        <p:spPr>
          <a:xfrm>
            <a:off x="838200" y="76200"/>
            <a:ext cx="61722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26.3</a:t>
            </a:r>
            <a:r>
              <a:rPr lang="en-US" sz="2000" b="1"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Response Header Names</a:t>
            </a:r>
            <a:endParaRPr/>
          </a:p>
        </p:txBody>
      </p:sp>
      <p:pic>
        <p:nvPicPr>
          <p:cNvPr id="414" name="Google Shape;414;p48"/>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415" name="Google Shape;415;p48"/>
          <p:cNvGrpSpPr/>
          <p:nvPr/>
        </p:nvGrpSpPr>
        <p:grpSpPr>
          <a:xfrm>
            <a:off x="228600" y="1295400"/>
            <a:ext cx="8629650" cy="4300537"/>
            <a:chOff x="285750" y="1295400"/>
            <a:chExt cx="8629650" cy="4300538"/>
          </a:xfrm>
        </p:grpSpPr>
        <p:pic>
          <p:nvPicPr>
            <p:cNvPr id="416" name="Google Shape;416;p48"/>
            <p:cNvPicPr preferRelativeResize="0"/>
            <p:nvPr/>
          </p:nvPicPr>
          <p:blipFill rotWithShape="1">
            <a:blip r:embed="rId4">
              <a:alphaModFix/>
            </a:blip>
            <a:srcRect/>
            <a:stretch/>
          </p:blipFill>
          <p:spPr>
            <a:xfrm>
              <a:off x="285750" y="1295400"/>
              <a:ext cx="8629650" cy="4300538"/>
            </a:xfrm>
            <a:prstGeom prst="rect">
              <a:avLst/>
            </a:prstGeom>
            <a:noFill/>
            <a:ln>
              <a:noFill/>
            </a:ln>
          </p:spPr>
        </p:pic>
        <p:sp>
          <p:nvSpPr>
            <p:cNvPr id="417" name="Google Shape;417;p48"/>
            <p:cNvSpPr txBox="1"/>
            <p:nvPr/>
          </p:nvSpPr>
          <p:spPr>
            <a:xfrm>
              <a:off x="461140" y="1371600"/>
              <a:ext cx="8378060" cy="4224338"/>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418" name="Google Shape;418;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3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7" name="Google Shape;177;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8" name="Google Shape;178;p3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9" name="Google Shape;179;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0" name="Google Shape;180;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1" name="Google Shape;181;p3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2" name="Google Shape;182;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3" name="Google Shape;183;p31"/>
          <p:cNvSpPr txBox="1"/>
          <p:nvPr/>
        </p:nvSpPr>
        <p:spPr>
          <a:xfrm>
            <a:off x="1066800" y="-76200"/>
            <a:ext cx="4441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26: Outline</a:t>
            </a:r>
            <a:endParaRPr/>
          </a:p>
        </p:txBody>
      </p:sp>
      <p:sp>
        <p:nvSpPr>
          <p:cNvPr id="184" name="Google Shape;184;p31"/>
          <p:cNvSpPr txBox="1"/>
          <p:nvPr/>
        </p:nvSpPr>
        <p:spPr>
          <a:xfrm>
            <a:off x="152400" y="914400"/>
            <a:ext cx="8915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26.1  </a:t>
            </a:r>
            <a:r>
              <a:rPr lang="en-US" sz="3200" b="1" i="1" u="none">
                <a:solidFill>
                  <a:srgbClr val="0000CC"/>
                </a:solidFill>
                <a:latin typeface="Times"/>
                <a:ea typeface="Times"/>
                <a:cs typeface="Times"/>
                <a:sym typeface="Times"/>
              </a:rPr>
              <a:t>WORLD-WIDE WEB AND HTTP</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85" name="Google Shape;185;p31"/>
          <p:cNvSpPr txBox="1"/>
          <p:nvPr/>
        </p:nvSpPr>
        <p:spPr>
          <a:xfrm>
            <a:off x="152400" y="1812925"/>
            <a:ext cx="8915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26.2  </a:t>
            </a:r>
            <a:r>
              <a:rPr lang="en-US" sz="3200" b="1" i="1" u="none">
                <a:solidFill>
                  <a:srgbClr val="0000CC"/>
                </a:solidFill>
                <a:latin typeface="Times"/>
                <a:ea typeface="Times"/>
                <a:cs typeface="Times"/>
                <a:sym typeface="Times"/>
              </a:rPr>
              <a:t>FTP</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86" name="Google Shape;186;p31"/>
          <p:cNvSpPr txBox="1"/>
          <p:nvPr/>
        </p:nvSpPr>
        <p:spPr>
          <a:xfrm>
            <a:off x="152400" y="2713037"/>
            <a:ext cx="8915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26.3  </a:t>
            </a:r>
            <a:r>
              <a:rPr lang="en-US" sz="3200" b="1" i="1" u="none">
                <a:solidFill>
                  <a:srgbClr val="0000CC"/>
                </a:solidFill>
                <a:latin typeface="Times"/>
                <a:ea typeface="Times"/>
                <a:cs typeface="Times"/>
                <a:sym typeface="Times"/>
              </a:rPr>
              <a:t>ELECTRONIC MAIL</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87" name="Google Shape;187;p31"/>
          <p:cNvSpPr txBox="1"/>
          <p:nvPr/>
        </p:nvSpPr>
        <p:spPr>
          <a:xfrm>
            <a:off x="152400" y="3611562"/>
            <a:ext cx="8915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26.4  </a:t>
            </a:r>
            <a:r>
              <a:rPr lang="en-US" sz="3200" b="1" i="1" u="none">
                <a:solidFill>
                  <a:srgbClr val="0000CC"/>
                </a:solidFill>
                <a:latin typeface="Times"/>
                <a:ea typeface="Times"/>
                <a:cs typeface="Times"/>
                <a:sym typeface="Times"/>
              </a:rPr>
              <a:t>TELNET</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88" name="Google Shape;188;p31"/>
          <p:cNvSpPr txBox="1"/>
          <p:nvPr/>
        </p:nvSpPr>
        <p:spPr>
          <a:xfrm>
            <a:off x="152400" y="4511675"/>
            <a:ext cx="8915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26.5  </a:t>
            </a:r>
            <a:r>
              <a:rPr lang="en-US" sz="3200" b="1" i="1" u="none">
                <a:solidFill>
                  <a:srgbClr val="0000CC"/>
                </a:solidFill>
                <a:latin typeface="Times"/>
                <a:ea typeface="Times"/>
                <a:cs typeface="Times"/>
                <a:sym typeface="Times"/>
              </a:rPr>
              <a:t>SECURE SHELL (SSH)</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89" name="Google Shape;189;p31"/>
          <p:cNvSpPr txBox="1"/>
          <p:nvPr/>
        </p:nvSpPr>
        <p:spPr>
          <a:xfrm>
            <a:off x="152400" y="5410200"/>
            <a:ext cx="8915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26.6  </a:t>
            </a:r>
            <a:r>
              <a:rPr lang="en-US" sz="3200" b="1" i="1" u="none">
                <a:solidFill>
                  <a:srgbClr val="0000CC"/>
                </a:solidFill>
                <a:latin typeface="Times"/>
                <a:ea typeface="Times"/>
                <a:cs typeface="Times"/>
                <a:sym typeface="Times"/>
              </a:rPr>
              <a:t>DOMAIN NAME SYSTEM (DNS)</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3000"/>
                                        <p:tgtEl>
                                          <p:spTgt spid="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1" end="1"/>
                                            </p:txEl>
                                          </p:spTgt>
                                        </p:tgtEl>
                                        <p:attrNameLst>
                                          <p:attrName>style.visibility</p:attrName>
                                        </p:attrNameLst>
                                      </p:cBhvr>
                                      <p:to>
                                        <p:strVal val="visible"/>
                                      </p:to>
                                    </p:set>
                                    <p:animEffect transition="in" filter="fade">
                                      <p:cBhvr>
                                        <p:cTn id="12" dur="3000"/>
                                        <p:tgtEl>
                                          <p:spTgt spid="1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xEl>
                                              <p:pRg st="2" end="2"/>
                                            </p:txEl>
                                          </p:spTgt>
                                        </p:tgtEl>
                                        <p:attrNameLst>
                                          <p:attrName>style.visibility</p:attrName>
                                        </p:attrNameLst>
                                      </p:cBhvr>
                                      <p:to>
                                        <p:strVal val="visible"/>
                                      </p:to>
                                    </p:set>
                                    <p:animEffect transition="in" filter="fade">
                                      <p:cBhvr>
                                        <p:cTn id="17" dur="3000"/>
                                        <p:tgtEl>
                                          <p:spTgt spid="1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5">
                                            <p:txEl>
                                              <p:pRg st="0" end="0"/>
                                            </p:txEl>
                                          </p:spTgt>
                                        </p:tgtEl>
                                        <p:attrNameLst>
                                          <p:attrName>style.visibility</p:attrName>
                                        </p:attrNameLst>
                                      </p:cBhvr>
                                      <p:to>
                                        <p:strVal val="visible"/>
                                      </p:to>
                                    </p:set>
                                    <p:animEffect transition="in" filter="fade">
                                      <p:cBhvr>
                                        <p:cTn id="22" dur="3000"/>
                                        <p:tgtEl>
                                          <p:spTgt spid="18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xEl>
                                              <p:pRg st="1" end="1"/>
                                            </p:txEl>
                                          </p:spTgt>
                                        </p:tgtEl>
                                        <p:attrNameLst>
                                          <p:attrName>style.visibility</p:attrName>
                                        </p:attrNameLst>
                                      </p:cBhvr>
                                      <p:to>
                                        <p:strVal val="visible"/>
                                      </p:to>
                                    </p:set>
                                    <p:animEffect transition="in" filter="fade">
                                      <p:cBhvr>
                                        <p:cTn id="27" dur="3000"/>
                                        <p:tgtEl>
                                          <p:spTgt spid="18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5">
                                            <p:txEl>
                                              <p:pRg st="2" end="2"/>
                                            </p:txEl>
                                          </p:spTgt>
                                        </p:tgtEl>
                                        <p:attrNameLst>
                                          <p:attrName>style.visibility</p:attrName>
                                        </p:attrNameLst>
                                      </p:cBhvr>
                                      <p:to>
                                        <p:strVal val="visible"/>
                                      </p:to>
                                    </p:set>
                                    <p:animEffect transition="in" filter="fade">
                                      <p:cBhvr>
                                        <p:cTn id="32" dur="3000"/>
                                        <p:tgtEl>
                                          <p:spTgt spid="18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6">
                                            <p:txEl>
                                              <p:pRg st="0" end="0"/>
                                            </p:txEl>
                                          </p:spTgt>
                                        </p:tgtEl>
                                        <p:attrNameLst>
                                          <p:attrName>style.visibility</p:attrName>
                                        </p:attrNameLst>
                                      </p:cBhvr>
                                      <p:to>
                                        <p:strVal val="visible"/>
                                      </p:to>
                                    </p:set>
                                    <p:animEffect transition="in" filter="fade">
                                      <p:cBhvr>
                                        <p:cTn id="37" dur="3000"/>
                                        <p:tgtEl>
                                          <p:spTgt spid="18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6">
                                            <p:txEl>
                                              <p:pRg st="1" end="1"/>
                                            </p:txEl>
                                          </p:spTgt>
                                        </p:tgtEl>
                                        <p:attrNameLst>
                                          <p:attrName>style.visibility</p:attrName>
                                        </p:attrNameLst>
                                      </p:cBhvr>
                                      <p:to>
                                        <p:strVal val="visible"/>
                                      </p:to>
                                    </p:set>
                                    <p:animEffect transition="in" filter="fade">
                                      <p:cBhvr>
                                        <p:cTn id="42" dur="3000"/>
                                        <p:tgtEl>
                                          <p:spTgt spid="18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6">
                                            <p:txEl>
                                              <p:pRg st="2" end="2"/>
                                            </p:txEl>
                                          </p:spTgt>
                                        </p:tgtEl>
                                        <p:attrNameLst>
                                          <p:attrName>style.visibility</p:attrName>
                                        </p:attrNameLst>
                                      </p:cBhvr>
                                      <p:to>
                                        <p:strVal val="visible"/>
                                      </p:to>
                                    </p:set>
                                    <p:animEffect transition="in" filter="fade">
                                      <p:cBhvr>
                                        <p:cTn id="47" dur="3000"/>
                                        <p:tgtEl>
                                          <p:spTgt spid="18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7">
                                            <p:txEl>
                                              <p:pRg st="0" end="0"/>
                                            </p:txEl>
                                          </p:spTgt>
                                        </p:tgtEl>
                                        <p:attrNameLst>
                                          <p:attrName>style.visibility</p:attrName>
                                        </p:attrNameLst>
                                      </p:cBhvr>
                                      <p:to>
                                        <p:strVal val="visible"/>
                                      </p:to>
                                    </p:set>
                                    <p:animEffect transition="in" filter="fade">
                                      <p:cBhvr>
                                        <p:cTn id="52" dur="3000"/>
                                        <p:tgtEl>
                                          <p:spTgt spid="18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7">
                                            <p:txEl>
                                              <p:pRg st="1" end="1"/>
                                            </p:txEl>
                                          </p:spTgt>
                                        </p:tgtEl>
                                        <p:attrNameLst>
                                          <p:attrName>style.visibility</p:attrName>
                                        </p:attrNameLst>
                                      </p:cBhvr>
                                      <p:to>
                                        <p:strVal val="visible"/>
                                      </p:to>
                                    </p:set>
                                    <p:animEffect transition="in" filter="fade">
                                      <p:cBhvr>
                                        <p:cTn id="57" dur="3000"/>
                                        <p:tgtEl>
                                          <p:spTgt spid="18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87">
                                            <p:txEl>
                                              <p:pRg st="2" end="2"/>
                                            </p:txEl>
                                          </p:spTgt>
                                        </p:tgtEl>
                                        <p:attrNameLst>
                                          <p:attrName>style.visibility</p:attrName>
                                        </p:attrNameLst>
                                      </p:cBhvr>
                                      <p:to>
                                        <p:strVal val="visible"/>
                                      </p:to>
                                    </p:set>
                                    <p:animEffect transition="in" filter="fade">
                                      <p:cBhvr>
                                        <p:cTn id="62" dur="3000"/>
                                        <p:tgtEl>
                                          <p:spTgt spid="187">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8">
                                            <p:txEl>
                                              <p:pRg st="0" end="0"/>
                                            </p:txEl>
                                          </p:spTgt>
                                        </p:tgtEl>
                                        <p:attrNameLst>
                                          <p:attrName>style.visibility</p:attrName>
                                        </p:attrNameLst>
                                      </p:cBhvr>
                                      <p:to>
                                        <p:strVal val="visible"/>
                                      </p:to>
                                    </p:set>
                                    <p:animEffect transition="in" filter="fade">
                                      <p:cBhvr>
                                        <p:cTn id="67" dur="3000"/>
                                        <p:tgtEl>
                                          <p:spTgt spid="18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8">
                                            <p:txEl>
                                              <p:pRg st="1" end="1"/>
                                            </p:txEl>
                                          </p:spTgt>
                                        </p:tgtEl>
                                        <p:attrNameLst>
                                          <p:attrName>style.visibility</p:attrName>
                                        </p:attrNameLst>
                                      </p:cBhvr>
                                      <p:to>
                                        <p:strVal val="visible"/>
                                      </p:to>
                                    </p:set>
                                    <p:animEffect transition="in" filter="fade">
                                      <p:cBhvr>
                                        <p:cTn id="72" dur="3000"/>
                                        <p:tgtEl>
                                          <p:spTgt spid="18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8">
                                            <p:txEl>
                                              <p:pRg st="2" end="2"/>
                                            </p:txEl>
                                          </p:spTgt>
                                        </p:tgtEl>
                                        <p:attrNameLst>
                                          <p:attrName>style.visibility</p:attrName>
                                        </p:attrNameLst>
                                      </p:cBhvr>
                                      <p:to>
                                        <p:strVal val="visible"/>
                                      </p:to>
                                    </p:set>
                                    <p:animEffect transition="in" filter="fade">
                                      <p:cBhvr>
                                        <p:cTn id="77" dur="3000"/>
                                        <p:tgtEl>
                                          <p:spTgt spid="18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9">
                                            <p:txEl>
                                              <p:pRg st="0" end="0"/>
                                            </p:txEl>
                                          </p:spTgt>
                                        </p:tgtEl>
                                        <p:attrNameLst>
                                          <p:attrName>style.visibility</p:attrName>
                                        </p:attrNameLst>
                                      </p:cBhvr>
                                      <p:to>
                                        <p:strVal val="visible"/>
                                      </p:to>
                                    </p:set>
                                    <p:animEffect transition="in" filter="fade">
                                      <p:cBhvr>
                                        <p:cTn id="82" dur="3000"/>
                                        <p:tgtEl>
                                          <p:spTgt spid="189">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9">
                                            <p:txEl>
                                              <p:pRg st="1" end="1"/>
                                            </p:txEl>
                                          </p:spTgt>
                                        </p:tgtEl>
                                        <p:attrNameLst>
                                          <p:attrName>style.visibility</p:attrName>
                                        </p:attrNameLst>
                                      </p:cBhvr>
                                      <p:to>
                                        <p:strVal val="visible"/>
                                      </p:to>
                                    </p:set>
                                    <p:animEffect transition="in" filter="fade">
                                      <p:cBhvr>
                                        <p:cTn id="87" dur="3000"/>
                                        <p:tgtEl>
                                          <p:spTgt spid="189">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9">
                                            <p:txEl>
                                              <p:pRg st="2" end="2"/>
                                            </p:txEl>
                                          </p:spTgt>
                                        </p:tgtEl>
                                        <p:attrNameLst>
                                          <p:attrName>style.visibility</p:attrName>
                                        </p:attrNameLst>
                                      </p:cBhvr>
                                      <p:to>
                                        <p:strVal val="visible"/>
                                      </p:to>
                                    </p:set>
                                    <p:animEffect transition="in" filter="fade">
                                      <p:cBhvr>
                                        <p:cTn id="92" dur="3000"/>
                                        <p:tgtEl>
                                          <p:spTgt spid="1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49"/>
          <p:cNvSpPr txBox="1"/>
          <p:nvPr/>
        </p:nvSpPr>
        <p:spPr>
          <a:xfrm>
            <a:off x="76200" y="696912"/>
            <a:ext cx="8839200" cy="4789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This example retrieves a document (see Figure 26.6). We use the GET method to retrieve an image with the path </a:t>
            </a:r>
            <a:r>
              <a:rPr lang="en-US" sz="2800" b="1" i="0" u="none">
                <a:solidFill>
                  <a:srgbClr val="0070C0"/>
                </a:solidFill>
                <a:latin typeface="Times New Roman"/>
                <a:ea typeface="Times New Roman"/>
                <a:cs typeface="Times New Roman"/>
                <a:sym typeface="Times New Roman"/>
              </a:rPr>
              <a:t>/usr/bin/image26.</a:t>
            </a:r>
            <a:r>
              <a:rPr lang="en-US" sz="2800" b="0" i="0" u="none">
                <a:solidFill>
                  <a:schemeClr val="dk1"/>
                </a:solidFill>
                <a:latin typeface="Times New Roman"/>
                <a:ea typeface="Times New Roman"/>
                <a:cs typeface="Times New Roman"/>
                <a:sym typeface="Times New Roman"/>
              </a:rPr>
              <a:t> The request line shows the method (GET), the URL, and the HTTP version (26.1). The header has two lines that show that the client can accept images in the GIF or JPEG format. The request does not have a body. The response message contains the status line and four lines of header. The header lines define the date, server, content encoding (MIME version, which will be described in electronic mail), and length of the document. The body of the document follows the header.. </a:t>
            </a:r>
            <a:endParaRPr/>
          </a:p>
        </p:txBody>
      </p:sp>
      <p:grpSp>
        <p:nvGrpSpPr>
          <p:cNvPr id="425" name="Google Shape;425;p49"/>
          <p:cNvGrpSpPr/>
          <p:nvPr/>
        </p:nvGrpSpPr>
        <p:grpSpPr>
          <a:xfrm>
            <a:off x="0" y="0"/>
            <a:ext cx="9144000" cy="609600"/>
            <a:chOff x="0" y="2448"/>
            <a:chExt cx="5760" cy="384"/>
          </a:xfrm>
        </p:grpSpPr>
        <p:sp>
          <p:nvSpPr>
            <p:cNvPr id="426" name="Google Shape;426;p4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7" name="Google Shape;427;p49"/>
            <p:cNvSpPr txBox="1"/>
            <p:nvPr/>
          </p:nvSpPr>
          <p:spPr>
            <a:xfrm>
              <a:off x="0" y="2448"/>
              <a:ext cx="198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Lucida Sans"/>
                <a:buNone/>
              </a:pPr>
              <a:r>
                <a:rPr lang="en-US" sz="3200" b="1" i="1" u="none">
                  <a:solidFill>
                    <a:schemeClr val="lt1"/>
                  </a:solidFill>
                  <a:latin typeface="Lucida Sans"/>
                  <a:ea typeface="Lucida Sans"/>
                  <a:cs typeface="Lucida Sans"/>
                  <a:sym typeface="Lucida Sans"/>
                </a:rPr>
                <a:t>Example 2656</a:t>
              </a:r>
              <a:endParaRPr/>
            </a:p>
          </p:txBody>
        </p:sp>
      </p:grpSp>
      <p:sp>
        <p:nvSpPr>
          <p:cNvPr id="428" name="Google Shape;428;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3"/>
        <p:cNvGrpSpPr/>
        <p:nvPr/>
      </p:nvGrpSpPr>
      <p:grpSpPr>
        <a:xfrm>
          <a:off x="0" y="0"/>
          <a:ext cx="0" cy="0"/>
          <a:chOff x="0" y="0"/>
          <a:chExt cx="0" cy="0"/>
        </a:xfrm>
      </p:grpSpPr>
      <p:sp>
        <p:nvSpPr>
          <p:cNvPr id="434" name="Google Shape;434;p50"/>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26.6:  </a:t>
            </a:r>
            <a:r>
              <a:rPr lang="en-US" sz="2000" b="1" i="1" u="none">
                <a:solidFill>
                  <a:schemeClr val="dk1"/>
                </a:solidFill>
                <a:latin typeface="Times"/>
                <a:ea typeface="Times"/>
                <a:cs typeface="Times"/>
                <a:sym typeface="Times"/>
              </a:rPr>
              <a:t>Example 26.5</a:t>
            </a:r>
            <a:endParaRPr/>
          </a:p>
        </p:txBody>
      </p:sp>
      <p:grpSp>
        <p:nvGrpSpPr>
          <p:cNvPr id="435" name="Google Shape;435;p50"/>
          <p:cNvGrpSpPr/>
          <p:nvPr/>
        </p:nvGrpSpPr>
        <p:grpSpPr>
          <a:xfrm>
            <a:off x="381000" y="800100"/>
            <a:ext cx="8620125" cy="5373687"/>
            <a:chOff x="381000" y="800100"/>
            <a:chExt cx="8620125" cy="5373688"/>
          </a:xfrm>
        </p:grpSpPr>
        <p:pic>
          <p:nvPicPr>
            <p:cNvPr id="436" name="Google Shape;436;p50"/>
            <p:cNvPicPr preferRelativeResize="0"/>
            <p:nvPr/>
          </p:nvPicPr>
          <p:blipFill rotWithShape="1">
            <a:blip r:embed="rId3">
              <a:alphaModFix/>
            </a:blip>
            <a:srcRect/>
            <a:stretch/>
          </p:blipFill>
          <p:spPr>
            <a:xfrm>
              <a:off x="381000" y="990600"/>
              <a:ext cx="1455738" cy="5183188"/>
            </a:xfrm>
            <a:prstGeom prst="rect">
              <a:avLst/>
            </a:prstGeom>
            <a:noFill/>
            <a:ln>
              <a:noFill/>
            </a:ln>
          </p:spPr>
        </p:pic>
        <p:pic>
          <p:nvPicPr>
            <p:cNvPr id="437" name="Google Shape;437;p50"/>
            <p:cNvPicPr preferRelativeResize="0"/>
            <p:nvPr/>
          </p:nvPicPr>
          <p:blipFill rotWithShape="1">
            <a:blip r:embed="rId4">
              <a:alphaModFix/>
            </a:blip>
            <a:srcRect/>
            <a:stretch/>
          </p:blipFill>
          <p:spPr>
            <a:xfrm>
              <a:off x="7610475" y="800100"/>
              <a:ext cx="1390650" cy="5373688"/>
            </a:xfrm>
            <a:prstGeom prst="rect">
              <a:avLst/>
            </a:prstGeom>
            <a:noFill/>
            <a:ln>
              <a:noFill/>
            </a:ln>
          </p:spPr>
        </p:pic>
      </p:grpSp>
      <p:pic>
        <p:nvPicPr>
          <p:cNvPr id="438" name="Google Shape;438;p50"/>
          <p:cNvPicPr preferRelativeResize="0"/>
          <p:nvPr/>
        </p:nvPicPr>
        <p:blipFill rotWithShape="1">
          <a:blip r:embed="rId5">
            <a:alphaModFix/>
          </a:blip>
          <a:srcRect/>
          <a:stretch/>
        </p:blipFill>
        <p:spPr>
          <a:xfrm>
            <a:off x="1524000" y="1600200"/>
            <a:ext cx="6330950" cy="1492250"/>
          </a:xfrm>
          <a:prstGeom prst="rect">
            <a:avLst/>
          </a:prstGeom>
          <a:noFill/>
          <a:ln>
            <a:noFill/>
          </a:ln>
        </p:spPr>
      </p:pic>
      <p:pic>
        <p:nvPicPr>
          <p:cNvPr id="439" name="Google Shape;439;p50"/>
          <p:cNvPicPr preferRelativeResize="0"/>
          <p:nvPr/>
        </p:nvPicPr>
        <p:blipFill rotWithShape="1">
          <a:blip r:embed="rId6">
            <a:alphaModFix/>
          </a:blip>
          <a:srcRect/>
          <a:stretch/>
        </p:blipFill>
        <p:spPr>
          <a:xfrm>
            <a:off x="1524000" y="3092450"/>
            <a:ext cx="6340475" cy="2678112"/>
          </a:xfrm>
          <a:prstGeom prst="rect">
            <a:avLst/>
          </a:prstGeom>
          <a:noFill/>
          <a:ln>
            <a:noFill/>
          </a:ln>
        </p:spPr>
      </p:pic>
      <p:sp>
        <p:nvSpPr>
          <p:cNvPr id="440" name="Google Shape;440;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500"/>
                                        <p:tgtEl>
                                          <p:spTgt spid="4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fade">
                                      <p:cBhvr>
                                        <p:cTn id="12" dur="5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1"/>
          <p:cNvSpPr txBox="1"/>
          <p:nvPr/>
        </p:nvSpPr>
        <p:spPr>
          <a:xfrm>
            <a:off x="76200" y="696912"/>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this example, the client wants to send a web page to be posted on the server. We use the PUT method. The request line shows the method (PUT), URL, and HTTP version (26.1). There are four lines of headers. The request body contains the web page to be posted. The response message contains the status line and four lines of headers. The created document, which is a CGI document, is included as the body (see Figure 26.7).</a:t>
            </a:r>
            <a:endParaRPr/>
          </a:p>
        </p:txBody>
      </p:sp>
      <p:grpSp>
        <p:nvGrpSpPr>
          <p:cNvPr id="447" name="Google Shape;447;p51"/>
          <p:cNvGrpSpPr/>
          <p:nvPr/>
        </p:nvGrpSpPr>
        <p:grpSpPr>
          <a:xfrm>
            <a:off x="0" y="0"/>
            <a:ext cx="9144000" cy="609600"/>
            <a:chOff x="0" y="2448"/>
            <a:chExt cx="5760" cy="384"/>
          </a:xfrm>
        </p:grpSpPr>
        <p:sp>
          <p:nvSpPr>
            <p:cNvPr id="448" name="Google Shape;448;p5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9" name="Google Shape;449;p51"/>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26.6</a:t>
              </a:r>
              <a:endParaRPr/>
            </a:p>
          </p:txBody>
        </p:sp>
      </p:grpSp>
      <p:sp>
        <p:nvSpPr>
          <p:cNvPr id="450" name="Google Shape;450;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sp>
        <p:nvSpPr>
          <p:cNvPr id="456" name="Google Shape;456;p52"/>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26.7:  </a:t>
            </a:r>
            <a:r>
              <a:rPr lang="en-US" sz="2000" b="1" i="1" u="none">
                <a:solidFill>
                  <a:schemeClr val="dk1"/>
                </a:solidFill>
                <a:latin typeface="Times"/>
                <a:ea typeface="Times"/>
                <a:cs typeface="Times"/>
                <a:sym typeface="Times"/>
              </a:rPr>
              <a:t> Example 26.6</a:t>
            </a:r>
            <a:endParaRPr/>
          </a:p>
        </p:txBody>
      </p:sp>
      <p:grpSp>
        <p:nvGrpSpPr>
          <p:cNvPr id="457" name="Google Shape;457;p52"/>
          <p:cNvGrpSpPr/>
          <p:nvPr/>
        </p:nvGrpSpPr>
        <p:grpSpPr>
          <a:xfrm>
            <a:off x="444500" y="458787"/>
            <a:ext cx="8218487" cy="6094412"/>
            <a:chOff x="444500" y="458788"/>
            <a:chExt cx="8218488" cy="6094412"/>
          </a:xfrm>
        </p:grpSpPr>
        <p:pic>
          <p:nvPicPr>
            <p:cNvPr id="458" name="Google Shape;458;p52"/>
            <p:cNvPicPr preferRelativeResize="0"/>
            <p:nvPr/>
          </p:nvPicPr>
          <p:blipFill rotWithShape="1">
            <a:blip r:embed="rId3">
              <a:alphaModFix/>
            </a:blip>
            <a:srcRect/>
            <a:stretch/>
          </p:blipFill>
          <p:spPr>
            <a:xfrm>
              <a:off x="444500" y="644525"/>
              <a:ext cx="1308100" cy="5832475"/>
            </a:xfrm>
            <a:prstGeom prst="rect">
              <a:avLst/>
            </a:prstGeom>
            <a:noFill/>
            <a:ln>
              <a:noFill/>
            </a:ln>
          </p:spPr>
        </p:pic>
        <p:pic>
          <p:nvPicPr>
            <p:cNvPr id="459" name="Google Shape;459;p52"/>
            <p:cNvPicPr preferRelativeResize="0"/>
            <p:nvPr/>
          </p:nvPicPr>
          <p:blipFill rotWithShape="1">
            <a:blip r:embed="rId4">
              <a:alphaModFix/>
            </a:blip>
            <a:srcRect/>
            <a:stretch/>
          </p:blipFill>
          <p:spPr>
            <a:xfrm>
              <a:off x="7391400" y="458788"/>
              <a:ext cx="1271588" cy="6094412"/>
            </a:xfrm>
            <a:prstGeom prst="rect">
              <a:avLst/>
            </a:prstGeom>
            <a:noFill/>
            <a:ln>
              <a:noFill/>
            </a:ln>
          </p:spPr>
        </p:pic>
      </p:grpSp>
      <p:pic>
        <p:nvPicPr>
          <p:cNvPr id="460" name="Google Shape;460;p52"/>
          <p:cNvPicPr preferRelativeResize="0"/>
          <p:nvPr/>
        </p:nvPicPr>
        <p:blipFill rotWithShape="1">
          <a:blip r:embed="rId5">
            <a:alphaModFix/>
          </a:blip>
          <a:srcRect/>
          <a:stretch/>
        </p:blipFill>
        <p:spPr>
          <a:xfrm>
            <a:off x="1430337" y="1319212"/>
            <a:ext cx="6164262" cy="2490787"/>
          </a:xfrm>
          <a:prstGeom prst="rect">
            <a:avLst/>
          </a:prstGeom>
          <a:noFill/>
          <a:ln>
            <a:noFill/>
          </a:ln>
        </p:spPr>
      </p:pic>
      <p:pic>
        <p:nvPicPr>
          <p:cNvPr id="461" name="Google Shape;461;p52"/>
          <p:cNvPicPr preferRelativeResize="0"/>
          <p:nvPr/>
        </p:nvPicPr>
        <p:blipFill rotWithShape="1">
          <a:blip r:embed="rId6">
            <a:alphaModFix/>
          </a:blip>
          <a:srcRect/>
          <a:stretch/>
        </p:blipFill>
        <p:spPr>
          <a:xfrm>
            <a:off x="1447800" y="3819525"/>
            <a:ext cx="6164262" cy="2593975"/>
          </a:xfrm>
          <a:prstGeom prst="rect">
            <a:avLst/>
          </a:prstGeom>
          <a:noFill/>
          <a:ln>
            <a:noFill/>
          </a:ln>
        </p:spPr>
      </p:pic>
      <p:sp>
        <p:nvSpPr>
          <p:cNvPr id="462" name="Google Shape;462;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500"/>
                                        <p:tgtEl>
                                          <p:spTgt spid="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
                                        </p:tgtEl>
                                        <p:attrNameLst>
                                          <p:attrName>style.visibility</p:attrName>
                                        </p:attrNameLst>
                                      </p:cBhvr>
                                      <p:to>
                                        <p:strVal val="visible"/>
                                      </p:to>
                                    </p:set>
                                    <p:animEffect transition="in" filter="fade">
                                      <p:cBhvr>
                                        <p:cTn id="12" dur="5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53"/>
          <p:cNvSpPr txBox="1"/>
          <p:nvPr/>
        </p:nvSpPr>
        <p:spPr>
          <a:xfrm>
            <a:off x="228600" y="6461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following shows how a client imposes the modification data and time condition on a request.</a:t>
            </a:r>
            <a:endParaRPr/>
          </a:p>
        </p:txBody>
      </p:sp>
      <p:grpSp>
        <p:nvGrpSpPr>
          <p:cNvPr id="469" name="Google Shape;469;p53"/>
          <p:cNvGrpSpPr/>
          <p:nvPr/>
        </p:nvGrpSpPr>
        <p:grpSpPr>
          <a:xfrm>
            <a:off x="0" y="0"/>
            <a:ext cx="9144000" cy="609600"/>
            <a:chOff x="0" y="2448"/>
            <a:chExt cx="5760" cy="384"/>
          </a:xfrm>
        </p:grpSpPr>
        <p:sp>
          <p:nvSpPr>
            <p:cNvPr id="470" name="Google Shape;470;p5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1" name="Google Shape;471;p53"/>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26.7</a:t>
              </a:r>
              <a:endParaRPr/>
            </a:p>
          </p:txBody>
        </p:sp>
      </p:grpSp>
      <p:sp>
        <p:nvSpPr>
          <p:cNvPr id="472" name="Google Shape;472;p53"/>
          <p:cNvSpPr txBox="1"/>
          <p:nvPr/>
        </p:nvSpPr>
        <p:spPr>
          <a:xfrm>
            <a:off x="190500" y="3048000"/>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status line in the response shows the file was not modified after the defined point in time. The body of the response message is also empty.</a:t>
            </a:r>
            <a:endParaRPr/>
          </a:p>
        </p:txBody>
      </p:sp>
      <p:grpSp>
        <p:nvGrpSpPr>
          <p:cNvPr id="473" name="Google Shape;473;p53"/>
          <p:cNvGrpSpPr/>
          <p:nvPr/>
        </p:nvGrpSpPr>
        <p:grpSpPr>
          <a:xfrm>
            <a:off x="304800" y="1676400"/>
            <a:ext cx="8724900" cy="1295400"/>
            <a:chOff x="304800" y="1676400"/>
            <a:chExt cx="8724900" cy="1295400"/>
          </a:xfrm>
        </p:grpSpPr>
        <p:pic>
          <p:nvPicPr>
            <p:cNvPr id="474" name="Google Shape;474;p53"/>
            <p:cNvPicPr preferRelativeResize="0"/>
            <p:nvPr/>
          </p:nvPicPr>
          <p:blipFill rotWithShape="1">
            <a:blip r:embed="rId3">
              <a:alphaModFix/>
            </a:blip>
            <a:srcRect/>
            <a:stretch/>
          </p:blipFill>
          <p:spPr>
            <a:xfrm>
              <a:off x="304800" y="1676400"/>
              <a:ext cx="8610600" cy="1295400"/>
            </a:xfrm>
            <a:prstGeom prst="rect">
              <a:avLst/>
            </a:prstGeom>
            <a:noFill/>
            <a:ln>
              <a:noFill/>
            </a:ln>
          </p:spPr>
        </p:pic>
        <p:sp>
          <p:nvSpPr>
            <p:cNvPr id="475" name="Google Shape;475;p53"/>
            <p:cNvSpPr txBox="1"/>
            <p:nvPr/>
          </p:nvSpPr>
          <p:spPr>
            <a:xfrm>
              <a:off x="304800" y="1676400"/>
              <a:ext cx="8724900" cy="1295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476" name="Google Shape;476;p53"/>
          <p:cNvGrpSpPr/>
          <p:nvPr/>
        </p:nvGrpSpPr>
        <p:grpSpPr>
          <a:xfrm>
            <a:off x="173037" y="4438650"/>
            <a:ext cx="8780462" cy="1978025"/>
            <a:chOff x="172915" y="4438857"/>
            <a:chExt cx="8780585" cy="1977183"/>
          </a:xfrm>
        </p:grpSpPr>
        <p:pic>
          <p:nvPicPr>
            <p:cNvPr id="477" name="Google Shape;477;p53"/>
            <p:cNvPicPr preferRelativeResize="0"/>
            <p:nvPr/>
          </p:nvPicPr>
          <p:blipFill rotWithShape="1">
            <a:blip r:embed="rId4">
              <a:alphaModFix/>
            </a:blip>
            <a:srcRect/>
            <a:stretch/>
          </p:blipFill>
          <p:spPr>
            <a:xfrm>
              <a:off x="172915" y="4438857"/>
              <a:ext cx="8722344" cy="1888766"/>
            </a:xfrm>
            <a:prstGeom prst="rect">
              <a:avLst/>
            </a:prstGeom>
            <a:noFill/>
            <a:ln>
              <a:noFill/>
            </a:ln>
          </p:spPr>
        </p:pic>
        <p:sp>
          <p:nvSpPr>
            <p:cNvPr id="478" name="Google Shape;478;p53"/>
            <p:cNvSpPr txBox="1"/>
            <p:nvPr/>
          </p:nvSpPr>
          <p:spPr>
            <a:xfrm>
              <a:off x="228600" y="4495800"/>
              <a:ext cx="8724900" cy="192024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479" name="Google Shape;479;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54"/>
          <p:cNvSpPr txBox="1"/>
          <p:nvPr/>
        </p:nvSpPr>
        <p:spPr>
          <a:xfrm>
            <a:off x="76200" y="696912"/>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26.8 shows a scenario in which an electronic store can benefit from the use of cookies. Assume a shopper wants to buy a toy from an electronic store named BestToys. The shopper browser (client) sends a request to the BestToys server. The server creates an empty shopping cart (a list) for the client and assigns an ID to the cart (for example, 12343). The server then sends a response message, which contains the images of all toys available, with a link under each toy that selects the toy if it is being clicked. This response message also includes the Set-Cookie header line whose value is 12343. The client displays the images and stores the cookie value in a file named BestToys. </a:t>
            </a:r>
            <a:endParaRPr/>
          </a:p>
        </p:txBody>
      </p:sp>
      <p:grpSp>
        <p:nvGrpSpPr>
          <p:cNvPr id="486" name="Google Shape;486;p54"/>
          <p:cNvGrpSpPr/>
          <p:nvPr/>
        </p:nvGrpSpPr>
        <p:grpSpPr>
          <a:xfrm>
            <a:off x="0" y="0"/>
            <a:ext cx="9144000" cy="609600"/>
            <a:chOff x="0" y="2448"/>
            <a:chExt cx="5760" cy="384"/>
          </a:xfrm>
        </p:grpSpPr>
        <p:sp>
          <p:nvSpPr>
            <p:cNvPr id="487" name="Google Shape;487;p5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54"/>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26.8</a:t>
              </a:r>
              <a:endParaRPr/>
            </a:p>
          </p:txBody>
        </p:sp>
      </p:grpSp>
      <p:sp>
        <p:nvSpPr>
          <p:cNvPr id="489" name="Google Shape;489;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pic>
        <p:nvPicPr>
          <p:cNvPr id="495" name="Google Shape;495;p55"/>
          <p:cNvPicPr preferRelativeResize="0"/>
          <p:nvPr/>
        </p:nvPicPr>
        <p:blipFill rotWithShape="1">
          <a:blip r:embed="rId3">
            <a:alphaModFix/>
          </a:blip>
          <a:srcRect/>
          <a:stretch/>
        </p:blipFill>
        <p:spPr>
          <a:xfrm>
            <a:off x="6459537" y="1676400"/>
            <a:ext cx="931862" cy="4670425"/>
          </a:xfrm>
          <a:prstGeom prst="rect">
            <a:avLst/>
          </a:prstGeom>
          <a:noFill/>
          <a:ln>
            <a:noFill/>
          </a:ln>
        </p:spPr>
      </p:pic>
      <p:sp>
        <p:nvSpPr>
          <p:cNvPr id="496" name="Google Shape;496;p55"/>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26.8:  </a:t>
            </a:r>
            <a:r>
              <a:rPr lang="en-US" sz="2000" b="1" i="1" u="none">
                <a:solidFill>
                  <a:schemeClr val="dk1"/>
                </a:solidFill>
                <a:latin typeface="Times"/>
                <a:ea typeface="Times"/>
                <a:cs typeface="Times"/>
                <a:sym typeface="Times"/>
              </a:rPr>
              <a:t> Example 26.8</a:t>
            </a:r>
            <a:endParaRPr/>
          </a:p>
        </p:txBody>
      </p:sp>
      <p:pic>
        <p:nvPicPr>
          <p:cNvPr id="497" name="Google Shape;497;p55"/>
          <p:cNvPicPr preferRelativeResize="0"/>
          <p:nvPr/>
        </p:nvPicPr>
        <p:blipFill rotWithShape="1">
          <a:blip r:embed="rId4">
            <a:alphaModFix/>
          </a:blip>
          <a:srcRect/>
          <a:stretch/>
        </p:blipFill>
        <p:spPr>
          <a:xfrm>
            <a:off x="2259012" y="914400"/>
            <a:ext cx="3749675" cy="669925"/>
          </a:xfrm>
          <a:prstGeom prst="rect">
            <a:avLst/>
          </a:prstGeom>
          <a:noFill/>
          <a:ln>
            <a:noFill/>
          </a:ln>
        </p:spPr>
      </p:pic>
      <p:pic>
        <p:nvPicPr>
          <p:cNvPr id="498" name="Google Shape;498;p55"/>
          <p:cNvPicPr preferRelativeResize="0"/>
          <p:nvPr/>
        </p:nvPicPr>
        <p:blipFill rotWithShape="1">
          <a:blip r:embed="rId5">
            <a:alphaModFix/>
          </a:blip>
          <a:srcRect/>
          <a:stretch/>
        </p:blipFill>
        <p:spPr>
          <a:xfrm>
            <a:off x="2209800" y="1676400"/>
            <a:ext cx="3857625" cy="1093787"/>
          </a:xfrm>
          <a:prstGeom prst="rect">
            <a:avLst/>
          </a:prstGeom>
          <a:noFill/>
          <a:ln>
            <a:noFill/>
          </a:ln>
        </p:spPr>
      </p:pic>
      <p:pic>
        <p:nvPicPr>
          <p:cNvPr id="499" name="Google Shape;499;p55"/>
          <p:cNvPicPr preferRelativeResize="0"/>
          <p:nvPr/>
        </p:nvPicPr>
        <p:blipFill rotWithShape="1">
          <a:blip r:embed="rId6">
            <a:alphaModFix/>
          </a:blip>
          <a:srcRect/>
          <a:stretch/>
        </p:blipFill>
        <p:spPr>
          <a:xfrm>
            <a:off x="2311400" y="2816225"/>
            <a:ext cx="3687762" cy="765175"/>
          </a:xfrm>
          <a:prstGeom prst="rect">
            <a:avLst/>
          </a:prstGeom>
          <a:noFill/>
          <a:ln>
            <a:noFill/>
          </a:ln>
        </p:spPr>
      </p:pic>
      <p:pic>
        <p:nvPicPr>
          <p:cNvPr id="500" name="Google Shape;500;p55"/>
          <p:cNvPicPr preferRelativeResize="0"/>
          <p:nvPr/>
        </p:nvPicPr>
        <p:blipFill rotWithShape="1">
          <a:blip r:embed="rId7">
            <a:alphaModFix/>
          </a:blip>
          <a:srcRect/>
          <a:stretch/>
        </p:blipFill>
        <p:spPr>
          <a:xfrm>
            <a:off x="2295525" y="3675062"/>
            <a:ext cx="3760787" cy="973137"/>
          </a:xfrm>
          <a:prstGeom prst="rect">
            <a:avLst/>
          </a:prstGeom>
          <a:noFill/>
          <a:ln>
            <a:noFill/>
          </a:ln>
        </p:spPr>
      </p:pic>
      <p:pic>
        <p:nvPicPr>
          <p:cNvPr id="501" name="Google Shape;501;p55"/>
          <p:cNvPicPr preferRelativeResize="0"/>
          <p:nvPr/>
        </p:nvPicPr>
        <p:blipFill rotWithShape="1">
          <a:blip r:embed="rId8">
            <a:alphaModFix/>
          </a:blip>
          <a:srcRect/>
          <a:stretch/>
        </p:blipFill>
        <p:spPr>
          <a:xfrm>
            <a:off x="2295525" y="4648200"/>
            <a:ext cx="3684587" cy="1068387"/>
          </a:xfrm>
          <a:prstGeom prst="rect">
            <a:avLst/>
          </a:prstGeom>
          <a:noFill/>
          <a:ln>
            <a:noFill/>
          </a:ln>
        </p:spPr>
      </p:pic>
      <p:pic>
        <p:nvPicPr>
          <p:cNvPr id="502" name="Google Shape;502;p55"/>
          <p:cNvPicPr preferRelativeResize="0"/>
          <p:nvPr/>
        </p:nvPicPr>
        <p:blipFill rotWithShape="1">
          <a:blip r:embed="rId9">
            <a:alphaModFix/>
          </a:blip>
          <a:srcRect/>
          <a:stretch/>
        </p:blipFill>
        <p:spPr>
          <a:xfrm>
            <a:off x="2346325" y="5732462"/>
            <a:ext cx="3749675" cy="973137"/>
          </a:xfrm>
          <a:prstGeom prst="rect">
            <a:avLst/>
          </a:prstGeom>
          <a:noFill/>
          <a:ln>
            <a:noFill/>
          </a:ln>
        </p:spPr>
      </p:pic>
      <p:pic>
        <p:nvPicPr>
          <p:cNvPr id="503" name="Google Shape;503;p55"/>
          <p:cNvPicPr preferRelativeResize="0"/>
          <p:nvPr/>
        </p:nvPicPr>
        <p:blipFill rotWithShape="1">
          <a:blip r:embed="rId10">
            <a:alphaModFix/>
          </a:blip>
          <a:srcRect/>
          <a:stretch/>
        </p:blipFill>
        <p:spPr>
          <a:xfrm>
            <a:off x="6400800" y="927100"/>
            <a:ext cx="1389062" cy="596900"/>
          </a:xfrm>
          <a:prstGeom prst="rect">
            <a:avLst/>
          </a:prstGeom>
          <a:noFill/>
          <a:ln>
            <a:noFill/>
          </a:ln>
        </p:spPr>
      </p:pic>
      <p:pic>
        <p:nvPicPr>
          <p:cNvPr id="504" name="Google Shape;504;p55"/>
          <p:cNvPicPr preferRelativeResize="0"/>
          <p:nvPr/>
        </p:nvPicPr>
        <p:blipFill rotWithShape="1">
          <a:blip r:embed="rId11">
            <a:alphaModFix/>
          </a:blip>
          <a:srcRect/>
          <a:stretch/>
        </p:blipFill>
        <p:spPr>
          <a:xfrm>
            <a:off x="604837" y="1838325"/>
            <a:ext cx="1300162" cy="600075"/>
          </a:xfrm>
          <a:prstGeom prst="rect">
            <a:avLst/>
          </a:prstGeom>
          <a:noFill/>
          <a:ln>
            <a:noFill/>
          </a:ln>
        </p:spPr>
      </p:pic>
      <p:pic>
        <p:nvPicPr>
          <p:cNvPr id="505" name="Google Shape;505;p55"/>
          <p:cNvPicPr preferRelativeResize="0"/>
          <p:nvPr/>
        </p:nvPicPr>
        <p:blipFill rotWithShape="1">
          <a:blip r:embed="rId12">
            <a:alphaModFix/>
          </a:blip>
          <a:srcRect/>
          <a:stretch/>
        </p:blipFill>
        <p:spPr>
          <a:xfrm>
            <a:off x="6411912" y="1676400"/>
            <a:ext cx="809625" cy="2624137"/>
          </a:xfrm>
          <a:prstGeom prst="rect">
            <a:avLst/>
          </a:prstGeom>
          <a:noFill/>
          <a:ln>
            <a:noFill/>
          </a:ln>
        </p:spPr>
      </p:pic>
      <p:pic>
        <p:nvPicPr>
          <p:cNvPr id="506" name="Google Shape;506;p55"/>
          <p:cNvPicPr preferRelativeResize="0"/>
          <p:nvPr/>
        </p:nvPicPr>
        <p:blipFill rotWithShape="1">
          <a:blip r:embed="rId13">
            <a:alphaModFix/>
          </a:blip>
          <a:srcRect/>
          <a:stretch/>
        </p:blipFill>
        <p:spPr>
          <a:xfrm>
            <a:off x="6383337" y="1676400"/>
            <a:ext cx="685800" cy="685800"/>
          </a:xfrm>
          <a:prstGeom prst="rect">
            <a:avLst/>
          </a:prstGeom>
          <a:noFill/>
          <a:ln>
            <a:noFill/>
          </a:ln>
        </p:spPr>
      </p:pic>
      <p:grpSp>
        <p:nvGrpSpPr>
          <p:cNvPr id="507" name="Google Shape;507;p55"/>
          <p:cNvGrpSpPr/>
          <p:nvPr/>
        </p:nvGrpSpPr>
        <p:grpSpPr>
          <a:xfrm>
            <a:off x="1841500" y="457200"/>
            <a:ext cx="4635500" cy="6154737"/>
            <a:chOff x="1841156" y="457200"/>
            <a:chExt cx="4635844" cy="6155515"/>
          </a:xfrm>
        </p:grpSpPr>
        <p:pic>
          <p:nvPicPr>
            <p:cNvPr id="508" name="Google Shape;508;p55"/>
            <p:cNvPicPr preferRelativeResize="0"/>
            <p:nvPr/>
          </p:nvPicPr>
          <p:blipFill rotWithShape="1">
            <a:blip r:embed="rId14">
              <a:alphaModFix/>
            </a:blip>
            <a:srcRect/>
            <a:stretch/>
          </p:blipFill>
          <p:spPr>
            <a:xfrm>
              <a:off x="6121068" y="457200"/>
              <a:ext cx="355932" cy="6155515"/>
            </a:xfrm>
            <a:prstGeom prst="rect">
              <a:avLst/>
            </a:prstGeom>
            <a:noFill/>
            <a:ln>
              <a:noFill/>
            </a:ln>
          </p:spPr>
        </p:pic>
        <p:pic>
          <p:nvPicPr>
            <p:cNvPr id="509" name="Google Shape;509;p55"/>
            <p:cNvPicPr preferRelativeResize="0"/>
            <p:nvPr/>
          </p:nvPicPr>
          <p:blipFill rotWithShape="1">
            <a:blip r:embed="rId15">
              <a:alphaModFix/>
            </a:blip>
            <a:srcRect/>
            <a:stretch/>
          </p:blipFill>
          <p:spPr>
            <a:xfrm>
              <a:off x="1841156" y="485750"/>
              <a:ext cx="368644" cy="6126965"/>
            </a:xfrm>
            <a:prstGeom prst="rect">
              <a:avLst/>
            </a:prstGeom>
            <a:noFill/>
            <a:ln>
              <a:noFill/>
            </a:ln>
          </p:spPr>
        </p:pic>
      </p:grpSp>
      <p:pic>
        <p:nvPicPr>
          <p:cNvPr id="510" name="Google Shape;510;p55"/>
          <p:cNvPicPr preferRelativeResize="0"/>
          <p:nvPr/>
        </p:nvPicPr>
        <p:blipFill rotWithShape="1">
          <a:blip r:embed="rId16">
            <a:alphaModFix/>
          </a:blip>
          <a:srcRect/>
          <a:stretch/>
        </p:blipFill>
        <p:spPr>
          <a:xfrm>
            <a:off x="1196975" y="2438400"/>
            <a:ext cx="784225" cy="2971800"/>
          </a:xfrm>
          <a:prstGeom prst="rect">
            <a:avLst/>
          </a:prstGeom>
          <a:noFill/>
          <a:ln>
            <a:noFill/>
          </a:ln>
        </p:spPr>
      </p:pic>
      <p:pic>
        <p:nvPicPr>
          <p:cNvPr id="511" name="Google Shape;511;p55"/>
          <p:cNvPicPr preferRelativeResize="0"/>
          <p:nvPr/>
        </p:nvPicPr>
        <p:blipFill rotWithShape="1">
          <a:blip r:embed="rId17">
            <a:alphaModFix/>
          </a:blip>
          <a:srcRect/>
          <a:stretch/>
        </p:blipFill>
        <p:spPr>
          <a:xfrm>
            <a:off x="1295400" y="2438400"/>
            <a:ext cx="647700" cy="771525"/>
          </a:xfrm>
          <a:prstGeom prst="rect">
            <a:avLst/>
          </a:prstGeom>
          <a:noFill/>
          <a:ln>
            <a:noFill/>
          </a:ln>
        </p:spPr>
      </p:pic>
      <p:sp>
        <p:nvSpPr>
          <p:cNvPr id="512" name="Google Shape;512;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3"/>
                                        </p:tgtEl>
                                        <p:attrNameLst>
                                          <p:attrName>style.visibility</p:attrName>
                                        </p:attrNameLst>
                                      </p:cBhvr>
                                      <p:to>
                                        <p:strVal val="visible"/>
                                      </p:to>
                                    </p:set>
                                    <p:animEffect transition="in" filter="fade">
                                      <p:cBhvr>
                                        <p:cTn id="12" dur="500"/>
                                        <p:tgtEl>
                                          <p:spTgt spid="5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6"/>
                                        </p:tgtEl>
                                        <p:attrNameLst>
                                          <p:attrName>style.visibility</p:attrName>
                                        </p:attrNameLst>
                                      </p:cBhvr>
                                      <p:to>
                                        <p:strVal val="visible"/>
                                      </p:to>
                                    </p:set>
                                    <p:animEffect transition="in" filter="fade">
                                      <p:cBhvr>
                                        <p:cTn id="17" dur="500"/>
                                        <p:tgtEl>
                                          <p:spTgt spid="5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8"/>
                                        </p:tgtEl>
                                        <p:attrNameLst>
                                          <p:attrName>style.visibility</p:attrName>
                                        </p:attrNameLst>
                                      </p:cBhvr>
                                      <p:to>
                                        <p:strVal val="visible"/>
                                      </p:to>
                                    </p:set>
                                    <p:animEffect transition="in" filter="fade">
                                      <p:cBhvr>
                                        <p:cTn id="22" dur="500"/>
                                        <p:tgtEl>
                                          <p:spTgt spid="4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4"/>
                                        </p:tgtEl>
                                        <p:attrNameLst>
                                          <p:attrName>style.visibility</p:attrName>
                                        </p:attrNameLst>
                                      </p:cBhvr>
                                      <p:to>
                                        <p:strVal val="visible"/>
                                      </p:to>
                                    </p:set>
                                    <p:animEffect transition="in" filter="fade">
                                      <p:cBhvr>
                                        <p:cTn id="27" dur="500"/>
                                        <p:tgtEl>
                                          <p:spTgt spid="5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1"/>
                                        </p:tgtEl>
                                        <p:attrNameLst>
                                          <p:attrName>style.visibility</p:attrName>
                                        </p:attrNameLst>
                                      </p:cBhvr>
                                      <p:to>
                                        <p:strVal val="visible"/>
                                      </p:to>
                                    </p:set>
                                    <p:animEffect transition="in" filter="fade">
                                      <p:cBhvr>
                                        <p:cTn id="32" dur="500"/>
                                        <p:tgtEl>
                                          <p:spTgt spid="5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9"/>
                                        </p:tgtEl>
                                        <p:attrNameLst>
                                          <p:attrName>style.visibility</p:attrName>
                                        </p:attrNameLst>
                                      </p:cBhvr>
                                      <p:to>
                                        <p:strVal val="visible"/>
                                      </p:to>
                                    </p:set>
                                    <p:animEffect transition="in" filter="fade">
                                      <p:cBhvr>
                                        <p:cTn id="37" dur="500"/>
                                        <p:tgtEl>
                                          <p:spTgt spid="4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5"/>
                                        </p:tgtEl>
                                        <p:attrNameLst>
                                          <p:attrName>style.visibility</p:attrName>
                                        </p:attrNameLst>
                                      </p:cBhvr>
                                      <p:to>
                                        <p:strVal val="visible"/>
                                      </p:to>
                                    </p:set>
                                    <p:animEffect transition="in" filter="fade">
                                      <p:cBhvr>
                                        <p:cTn id="42" dur="500"/>
                                        <p:tgtEl>
                                          <p:spTgt spid="50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0"/>
                                        </p:tgtEl>
                                        <p:attrNameLst>
                                          <p:attrName>style.visibility</p:attrName>
                                        </p:attrNameLst>
                                      </p:cBhvr>
                                      <p:to>
                                        <p:strVal val="visible"/>
                                      </p:to>
                                    </p:set>
                                    <p:animEffect transition="in" filter="fade">
                                      <p:cBhvr>
                                        <p:cTn id="47" dur="500"/>
                                        <p:tgtEl>
                                          <p:spTgt spid="50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0"/>
                                        </p:tgtEl>
                                        <p:attrNameLst>
                                          <p:attrName>style.visibility</p:attrName>
                                        </p:attrNameLst>
                                      </p:cBhvr>
                                      <p:to>
                                        <p:strVal val="visible"/>
                                      </p:to>
                                    </p:set>
                                    <p:animEffect transition="in" filter="fade">
                                      <p:cBhvr>
                                        <p:cTn id="52" dur="500"/>
                                        <p:tgtEl>
                                          <p:spTgt spid="5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1"/>
                                        </p:tgtEl>
                                        <p:attrNameLst>
                                          <p:attrName>style.visibility</p:attrName>
                                        </p:attrNameLst>
                                      </p:cBhvr>
                                      <p:to>
                                        <p:strVal val="visible"/>
                                      </p:to>
                                    </p:set>
                                    <p:animEffect transition="in" filter="fade">
                                      <p:cBhvr>
                                        <p:cTn id="57" dur="500"/>
                                        <p:tgtEl>
                                          <p:spTgt spid="5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5"/>
                                        </p:tgtEl>
                                        <p:attrNameLst>
                                          <p:attrName>style.visibility</p:attrName>
                                        </p:attrNameLst>
                                      </p:cBhvr>
                                      <p:to>
                                        <p:strVal val="visible"/>
                                      </p:to>
                                    </p:set>
                                    <p:animEffect transition="in" filter="fade">
                                      <p:cBhvr>
                                        <p:cTn id="62" dur="500"/>
                                        <p:tgtEl>
                                          <p:spTgt spid="49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02"/>
                                        </p:tgtEl>
                                        <p:attrNameLst>
                                          <p:attrName>style.visibility</p:attrName>
                                        </p:attrNameLst>
                                      </p:cBhvr>
                                      <p:to>
                                        <p:strVal val="visible"/>
                                      </p:to>
                                    </p:set>
                                    <p:animEffect transition="in" filter="fade">
                                      <p:cBhvr>
                                        <p:cTn id="67"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7"/>
        <p:cNvGrpSpPr/>
        <p:nvPr/>
      </p:nvGrpSpPr>
      <p:grpSpPr>
        <a:xfrm>
          <a:off x="0" y="0"/>
          <a:ext cx="0" cy="0"/>
          <a:chOff x="0" y="0"/>
          <a:chExt cx="0" cy="0"/>
        </a:xfrm>
      </p:grpSpPr>
      <p:sp>
        <p:nvSpPr>
          <p:cNvPr id="518" name="Google Shape;518;p56"/>
          <p:cNvSpPr txBox="1"/>
          <p:nvPr/>
        </p:nvSpPr>
        <p:spPr>
          <a:xfrm>
            <a:off x="76200" y="696912"/>
            <a:ext cx="8839200" cy="4789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Figure 26.9 shows an example of a use of a proxy server in a local network, such as the network on a campus or in a company. The proxy server is installed in the local network. </a:t>
            </a:r>
            <a:r>
              <a:rPr lang="en-US" sz="2800" b="0" i="0" u="none" dirty="0">
                <a:solidFill>
                  <a:srgbClr val="00B0F0"/>
                </a:solidFill>
                <a:latin typeface="Times New Roman"/>
                <a:ea typeface="Times New Roman"/>
                <a:cs typeface="Times New Roman"/>
                <a:sym typeface="Times New Roman"/>
              </a:rPr>
              <a:t>When an HTTP request is created by any of the clients (browsers), the request is first directed to the proxy server If the proxy server already has the corresponding web page, it sends the response to the client. Otherwise, the proxy server acts as a client and sends the request to the web server in the Internet</a:t>
            </a:r>
            <a:r>
              <a:rPr lang="en-US" sz="2800" b="0" i="0" u="none" dirty="0">
                <a:solidFill>
                  <a:schemeClr val="dk1"/>
                </a:solidFill>
                <a:latin typeface="Times New Roman"/>
                <a:ea typeface="Times New Roman"/>
                <a:cs typeface="Times New Roman"/>
                <a:sym typeface="Times New Roman"/>
              </a:rPr>
              <a:t>. When the response is returned, the proxy server makes a copy and stores it in its cache before sending it to the requesting client.</a:t>
            </a:r>
            <a:endParaRPr dirty="0"/>
          </a:p>
        </p:txBody>
      </p:sp>
      <p:grpSp>
        <p:nvGrpSpPr>
          <p:cNvPr id="519" name="Google Shape;519;p56"/>
          <p:cNvGrpSpPr/>
          <p:nvPr/>
        </p:nvGrpSpPr>
        <p:grpSpPr>
          <a:xfrm>
            <a:off x="0" y="0"/>
            <a:ext cx="9144000" cy="609600"/>
            <a:chOff x="0" y="2448"/>
            <a:chExt cx="5760" cy="384"/>
          </a:xfrm>
        </p:grpSpPr>
        <p:sp>
          <p:nvSpPr>
            <p:cNvPr id="520" name="Google Shape;520;p5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1" name="Google Shape;521;p5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26.9</a:t>
              </a:r>
              <a:endParaRPr/>
            </a:p>
          </p:txBody>
        </p:sp>
      </p:grpSp>
      <p:sp>
        <p:nvSpPr>
          <p:cNvPr id="522" name="Google Shape;522;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sp>
        <p:nvSpPr>
          <p:cNvPr id="528" name="Google Shape;528;p57"/>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26.9:  </a:t>
            </a:r>
            <a:r>
              <a:rPr lang="en-US" sz="2000" b="1" i="1" u="none">
                <a:solidFill>
                  <a:schemeClr val="dk1"/>
                </a:solidFill>
                <a:latin typeface="Times"/>
                <a:ea typeface="Times"/>
                <a:cs typeface="Times"/>
                <a:sym typeface="Times"/>
              </a:rPr>
              <a:t> Example of a proxy server</a:t>
            </a:r>
            <a:endParaRPr/>
          </a:p>
        </p:txBody>
      </p:sp>
      <p:pic>
        <p:nvPicPr>
          <p:cNvPr id="529" name="Google Shape;529;p57"/>
          <p:cNvPicPr preferRelativeResize="0"/>
          <p:nvPr/>
        </p:nvPicPr>
        <p:blipFill rotWithShape="1">
          <a:blip r:embed="rId3">
            <a:alphaModFix/>
          </a:blip>
          <a:srcRect/>
          <a:stretch/>
        </p:blipFill>
        <p:spPr>
          <a:xfrm>
            <a:off x="574675" y="1978025"/>
            <a:ext cx="8340725" cy="3355975"/>
          </a:xfrm>
          <a:prstGeom prst="rect">
            <a:avLst/>
          </a:prstGeom>
          <a:noFill/>
          <a:ln>
            <a:noFill/>
          </a:ln>
        </p:spPr>
      </p:pic>
      <p:sp>
        <p:nvSpPr>
          <p:cNvPr id="530" name="Google Shape;530;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5"/>
        <p:cNvGrpSpPr/>
        <p:nvPr/>
      </p:nvGrpSpPr>
      <p:grpSpPr>
        <a:xfrm>
          <a:off x="0" y="0"/>
          <a:ext cx="0" cy="0"/>
          <a:chOff x="0" y="0"/>
          <a:chExt cx="0" cy="0"/>
        </a:xfrm>
      </p:grpSpPr>
      <p:sp>
        <p:nvSpPr>
          <p:cNvPr id="536" name="Google Shape;536;p5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7" name="Google Shape;537;p58"/>
          <p:cNvSpPr txBox="1"/>
          <p:nvPr/>
        </p:nvSpPr>
        <p:spPr>
          <a:xfrm>
            <a:off x="228600" y="406400"/>
            <a:ext cx="2000250"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26-2   FTP</a:t>
            </a:r>
            <a:endParaRPr/>
          </a:p>
        </p:txBody>
      </p:sp>
      <p:sp>
        <p:nvSpPr>
          <p:cNvPr id="538" name="Google Shape;538;p5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9" name="Google Shape;539;p58"/>
          <p:cNvSpPr txBox="1"/>
          <p:nvPr/>
        </p:nvSpPr>
        <p:spPr>
          <a:xfrm>
            <a:off x="381000" y="1658937"/>
            <a:ext cx="8077200" cy="35036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File Transfer Protocol (FTP) is the standard protocol provided by TCP/IP for copying a file from one host to another. Although transferring files from one system to another seems simple and straightforward, some problems must be dealt with first.</a:t>
            </a:r>
            <a:endParaRPr/>
          </a:p>
        </p:txBody>
      </p:sp>
      <p:sp>
        <p:nvSpPr>
          <p:cNvPr id="540" name="Google Shape;540;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6" name="Google Shape;196;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7" name="Google Shape;197;p3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8" name="Google Shape;198;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9" name="Google Shape;199;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3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1" name="Google Shape;201;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2" name="Google Shape;202;p32"/>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26: Objective</a:t>
            </a:r>
            <a:endParaRPr/>
          </a:p>
        </p:txBody>
      </p:sp>
      <p:sp>
        <p:nvSpPr>
          <p:cNvPr id="203" name="Google Shape;203;p32"/>
          <p:cNvSpPr txBox="1"/>
          <p:nvPr/>
        </p:nvSpPr>
        <p:spPr>
          <a:xfrm>
            <a:off x="152400" y="1066800"/>
            <a:ext cx="8229600" cy="1600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introduces the World Wide Web. It then discusses the HyperText Transfer Protocol, the most common client-server application program used in relation to the World Wide Web.</a:t>
            </a:r>
            <a:endParaRPr/>
          </a:p>
        </p:txBody>
      </p:sp>
      <p:sp>
        <p:nvSpPr>
          <p:cNvPr id="204" name="Google Shape;204;p32"/>
          <p:cNvSpPr txBox="1"/>
          <p:nvPr/>
        </p:nvSpPr>
        <p:spPr>
          <a:xfrm>
            <a:off x="228600" y="3048000"/>
            <a:ext cx="8229600" cy="1219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the File Transfer Protocol, which is the standard protocol provided by TCP/IP for copying a file from one host to another.</a:t>
            </a:r>
            <a:endParaRPr/>
          </a:p>
        </p:txBody>
      </p:sp>
      <p:sp>
        <p:nvSpPr>
          <p:cNvPr id="205" name="Google Shape;205;p32"/>
          <p:cNvSpPr txBox="1"/>
          <p:nvPr/>
        </p:nvSpPr>
        <p:spPr>
          <a:xfrm>
            <a:off x="228600" y="4572000"/>
            <a:ext cx="8229600" cy="190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electronic mail, which involves two protocols: SMPT and POP. As we will see, the nature of this application is different from the other two previous applications. We need two different protocols to handle electronic mail.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 calcmode="lin" valueType="num">
                                      <p:cBhvr additive="base">
                                        <p:cTn id="7" dur="1000"/>
                                        <p:tgtEl>
                                          <p:spTgt spid="203">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20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04">
                                            <p:txEl>
                                              <p:pRg st="0" end="0"/>
                                            </p:txEl>
                                          </p:spTgt>
                                        </p:tgtEl>
                                        <p:attrNameLst>
                                          <p:attrName>style.visibility</p:attrName>
                                        </p:attrNameLst>
                                      </p:cBhvr>
                                      <p:to>
                                        <p:strVal val="visible"/>
                                      </p:to>
                                    </p:set>
                                    <p:anim calcmode="lin" valueType="num">
                                      <p:cBhvr additive="base">
                                        <p:cTn id="13" dur="1000"/>
                                        <p:tgtEl>
                                          <p:spTgt spid="204">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204">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05">
                                            <p:txEl>
                                              <p:pRg st="0" end="0"/>
                                            </p:txEl>
                                          </p:spTgt>
                                        </p:tgtEl>
                                        <p:attrNameLst>
                                          <p:attrName>style.visibility</p:attrName>
                                        </p:attrNameLst>
                                      </p:cBhvr>
                                      <p:to>
                                        <p:strVal val="visible"/>
                                      </p:to>
                                    </p:set>
                                    <p:anim calcmode="lin" valueType="num">
                                      <p:cBhvr additive="base">
                                        <p:cTn id="19" dur="1000"/>
                                        <p:tgtEl>
                                          <p:spTgt spid="205">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205">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59"/>
          <p:cNvSpPr txBox="1"/>
          <p:nvPr/>
        </p:nvSpPr>
        <p:spPr>
          <a:xfrm>
            <a:off x="0" y="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26.10:  </a:t>
            </a:r>
            <a:r>
              <a:rPr lang="en-US" sz="2000" b="1" i="1" u="none">
                <a:solidFill>
                  <a:schemeClr val="dk1"/>
                </a:solidFill>
                <a:latin typeface="Times"/>
                <a:ea typeface="Times"/>
                <a:cs typeface="Times"/>
                <a:sym typeface="Times"/>
              </a:rPr>
              <a:t> FTP</a:t>
            </a:r>
            <a:endParaRPr/>
          </a:p>
        </p:txBody>
      </p:sp>
      <p:pic>
        <p:nvPicPr>
          <p:cNvPr id="547" name="Google Shape;547;p59"/>
          <p:cNvPicPr preferRelativeResize="0"/>
          <p:nvPr/>
        </p:nvPicPr>
        <p:blipFill rotWithShape="1">
          <a:blip r:embed="rId3">
            <a:alphaModFix/>
          </a:blip>
          <a:srcRect/>
          <a:stretch/>
        </p:blipFill>
        <p:spPr>
          <a:xfrm>
            <a:off x="203200" y="1600200"/>
            <a:ext cx="3530600" cy="2797175"/>
          </a:xfrm>
          <a:prstGeom prst="rect">
            <a:avLst/>
          </a:prstGeom>
          <a:noFill/>
          <a:ln>
            <a:noFill/>
          </a:ln>
        </p:spPr>
      </p:pic>
      <p:pic>
        <p:nvPicPr>
          <p:cNvPr id="548" name="Google Shape;548;p59"/>
          <p:cNvPicPr preferRelativeResize="0"/>
          <p:nvPr/>
        </p:nvPicPr>
        <p:blipFill rotWithShape="1">
          <a:blip r:embed="rId4">
            <a:alphaModFix/>
          </a:blip>
          <a:srcRect/>
          <a:stretch/>
        </p:blipFill>
        <p:spPr>
          <a:xfrm>
            <a:off x="5468937" y="2133600"/>
            <a:ext cx="3446462" cy="2192337"/>
          </a:xfrm>
          <a:prstGeom prst="rect">
            <a:avLst/>
          </a:prstGeom>
          <a:noFill/>
          <a:ln>
            <a:noFill/>
          </a:ln>
        </p:spPr>
      </p:pic>
      <p:pic>
        <p:nvPicPr>
          <p:cNvPr id="549" name="Google Shape;549;p59"/>
          <p:cNvPicPr preferRelativeResize="0"/>
          <p:nvPr/>
        </p:nvPicPr>
        <p:blipFill rotWithShape="1">
          <a:blip r:embed="rId5">
            <a:alphaModFix/>
          </a:blip>
          <a:srcRect/>
          <a:stretch/>
        </p:blipFill>
        <p:spPr>
          <a:xfrm>
            <a:off x="3389312" y="2478087"/>
            <a:ext cx="2325687" cy="623887"/>
          </a:xfrm>
          <a:prstGeom prst="rect">
            <a:avLst/>
          </a:prstGeom>
          <a:noFill/>
          <a:ln>
            <a:noFill/>
          </a:ln>
        </p:spPr>
      </p:pic>
      <p:pic>
        <p:nvPicPr>
          <p:cNvPr id="550" name="Google Shape;550;p59"/>
          <p:cNvPicPr preferRelativeResize="0"/>
          <p:nvPr/>
        </p:nvPicPr>
        <p:blipFill rotWithShape="1">
          <a:blip r:embed="rId6">
            <a:alphaModFix/>
          </a:blip>
          <a:srcRect/>
          <a:stretch/>
        </p:blipFill>
        <p:spPr>
          <a:xfrm>
            <a:off x="3389312" y="3678237"/>
            <a:ext cx="2325687" cy="647700"/>
          </a:xfrm>
          <a:prstGeom prst="rect">
            <a:avLst/>
          </a:prstGeom>
          <a:noFill/>
          <a:ln>
            <a:noFill/>
          </a:ln>
        </p:spPr>
      </p:pic>
      <p:sp>
        <p:nvSpPr>
          <p:cNvPr id="551" name="Google Shape;551;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 calcmode="lin" valueType="num">
                                      <p:cBhvr additive="base">
                                        <p:cTn id="7" dur="500"/>
                                        <p:tgtEl>
                                          <p:spTgt spid="547"/>
                                        </p:tgtEl>
                                        <p:attrNameLst>
                                          <p:attrName>ppt_w</p:attrName>
                                        </p:attrNameLst>
                                      </p:cBhvr>
                                      <p:tavLst>
                                        <p:tav tm="0">
                                          <p:val>
                                            <p:strVal val="0"/>
                                          </p:val>
                                        </p:tav>
                                        <p:tav tm="100000">
                                          <p:val>
                                            <p:strVal val="#ppt_w"/>
                                          </p:val>
                                        </p:tav>
                                      </p:tavLst>
                                    </p:anim>
                                    <p:anim calcmode="lin" valueType="num">
                                      <p:cBhvr additive="base">
                                        <p:cTn id="8" dur="500"/>
                                        <p:tgtEl>
                                          <p:spTgt spid="54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48"/>
                                        </p:tgtEl>
                                        <p:attrNameLst>
                                          <p:attrName>style.visibility</p:attrName>
                                        </p:attrNameLst>
                                      </p:cBhvr>
                                      <p:to>
                                        <p:strVal val="visible"/>
                                      </p:to>
                                    </p:set>
                                    <p:anim calcmode="lin" valueType="num">
                                      <p:cBhvr additive="base">
                                        <p:cTn id="13" dur="500"/>
                                        <p:tgtEl>
                                          <p:spTgt spid="548"/>
                                        </p:tgtEl>
                                        <p:attrNameLst>
                                          <p:attrName>ppt_w</p:attrName>
                                        </p:attrNameLst>
                                      </p:cBhvr>
                                      <p:tavLst>
                                        <p:tav tm="0">
                                          <p:val>
                                            <p:strVal val="0"/>
                                          </p:val>
                                        </p:tav>
                                        <p:tav tm="100000">
                                          <p:val>
                                            <p:strVal val="#ppt_w"/>
                                          </p:val>
                                        </p:tav>
                                      </p:tavLst>
                                    </p:anim>
                                    <p:anim calcmode="lin" valueType="num">
                                      <p:cBhvr additive="base">
                                        <p:cTn id="14" dur="500"/>
                                        <p:tgtEl>
                                          <p:spTgt spid="548"/>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49"/>
                                        </p:tgtEl>
                                        <p:attrNameLst>
                                          <p:attrName>style.visibility</p:attrName>
                                        </p:attrNameLst>
                                      </p:cBhvr>
                                      <p:to>
                                        <p:strVal val="visible"/>
                                      </p:to>
                                    </p:set>
                                    <p:animEffect transition="in" filter="fade">
                                      <p:cBhvr>
                                        <p:cTn id="19" dur="500"/>
                                        <p:tgtEl>
                                          <p:spTgt spid="5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0"/>
                                        </p:tgtEl>
                                        <p:attrNameLst>
                                          <p:attrName>style.visibility</p:attrName>
                                        </p:attrNameLst>
                                      </p:cBhvr>
                                      <p:to>
                                        <p:strVal val="visible"/>
                                      </p:to>
                                    </p:set>
                                    <p:animEffect transition="in" filter="fade">
                                      <p:cBhvr>
                                        <p:cTn id="24" dur="5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6"/>
        <p:cNvGrpSpPr/>
        <p:nvPr/>
      </p:nvGrpSpPr>
      <p:grpSpPr>
        <a:xfrm>
          <a:off x="0" y="0"/>
          <a:ext cx="0" cy="0"/>
          <a:chOff x="0" y="0"/>
          <a:chExt cx="0" cy="0"/>
        </a:xfrm>
      </p:grpSpPr>
      <p:sp>
        <p:nvSpPr>
          <p:cNvPr id="557" name="Google Shape;557;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31</a:t>
            </a:fld>
            <a:endParaRPr/>
          </a:p>
        </p:txBody>
      </p:sp>
      <p:sp>
        <p:nvSpPr>
          <p:cNvPr id="558" name="Google Shape;558;p6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9" name="Google Shape;559;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0" name="Google Shape;560;p6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1" name="Google Shape;561;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2" name="Google Shape;562;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3" name="Google Shape;563;p6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4" name="Google Shape;564;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5" name="Google Shape;565;p60"/>
          <p:cNvSpPr txBox="1"/>
          <p:nvPr/>
        </p:nvSpPr>
        <p:spPr>
          <a:xfrm>
            <a:off x="1106487" y="0"/>
            <a:ext cx="4730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26.2.1 Two Connections</a:t>
            </a:r>
            <a:endParaRPr/>
          </a:p>
        </p:txBody>
      </p:sp>
      <p:sp>
        <p:nvSpPr>
          <p:cNvPr id="566" name="Google Shape;566;p60"/>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two connections in FTP have different lifetimes. The control connection remains connected during the entire interactive FTP session. </a:t>
            </a:r>
            <a:r>
              <a:rPr lang="en-US" sz="2800" b="1" i="1" u="none" dirty="0">
                <a:solidFill>
                  <a:schemeClr val="dk1"/>
                </a:solidFill>
                <a:latin typeface="Times New Roman"/>
                <a:ea typeface="Times New Roman"/>
                <a:cs typeface="Times New Roman"/>
                <a:sym typeface="Times New Roman"/>
              </a:rPr>
              <a:t>The data connection is opened and then closed for each file transfer activity. It opens each time commands that involve transferring files are used, and it closes when the file is transferred.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32</a:t>
            </a:fld>
            <a:endParaRPr/>
          </a:p>
        </p:txBody>
      </p:sp>
      <p:sp>
        <p:nvSpPr>
          <p:cNvPr id="573" name="Google Shape;573;p6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4" name="Google Shape;574;p6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5" name="Google Shape;575;p6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6" name="Google Shape;576;p6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7" name="Google Shape;577;p6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8" name="Google Shape;578;p6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9" name="Google Shape;579;p6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0" name="Google Shape;580;p61"/>
          <p:cNvSpPr txBox="1"/>
          <p:nvPr/>
        </p:nvSpPr>
        <p:spPr>
          <a:xfrm>
            <a:off x="1106487" y="0"/>
            <a:ext cx="530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26.2.2  Control Connection</a:t>
            </a:r>
            <a:endParaRPr/>
          </a:p>
        </p:txBody>
      </p:sp>
      <p:sp>
        <p:nvSpPr>
          <p:cNvPr id="581" name="Google Shape;581;p61"/>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For control communication, FTP uses the same approach as TELNET (discussed later). It uses the NVT ASCII character set as used by TELNET</a:t>
            </a:r>
            <a:r>
              <a:rPr lang="en-US" sz="2800" b="1" i="1" u="none" dirty="0">
                <a:solidFill>
                  <a:schemeClr val="dk1"/>
                </a:solidFill>
                <a:latin typeface="Times New Roman"/>
                <a:ea typeface="Times New Roman"/>
                <a:cs typeface="Times New Roman"/>
                <a:sym typeface="Times New Roman"/>
              </a:rPr>
              <a:t>. Communication is achieved through commands and responses. This simple method is adequate for the control connection because we send one command (or response) at a time. Each line is terminated with a two-character (carriage return and line feed) end-of-line token.</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6"/>
        <p:cNvGrpSpPr/>
        <p:nvPr/>
      </p:nvGrpSpPr>
      <p:grpSpPr>
        <a:xfrm>
          <a:off x="0" y="0"/>
          <a:ext cx="0" cy="0"/>
          <a:chOff x="0" y="0"/>
          <a:chExt cx="0" cy="0"/>
        </a:xfrm>
      </p:grpSpPr>
      <p:sp>
        <p:nvSpPr>
          <p:cNvPr id="587" name="Google Shape;587;p62"/>
          <p:cNvSpPr txBox="1"/>
          <p:nvPr/>
        </p:nvSpPr>
        <p:spPr>
          <a:xfrm>
            <a:off x="838200" y="76200"/>
            <a:ext cx="48768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26.4</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Some FTP commands</a:t>
            </a:r>
            <a:endParaRPr/>
          </a:p>
        </p:txBody>
      </p:sp>
      <p:pic>
        <p:nvPicPr>
          <p:cNvPr id="588" name="Google Shape;588;p62"/>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589" name="Google Shape;589;p62"/>
          <p:cNvGrpSpPr/>
          <p:nvPr/>
        </p:nvGrpSpPr>
        <p:grpSpPr>
          <a:xfrm>
            <a:off x="304800" y="1322387"/>
            <a:ext cx="8351837" cy="4240212"/>
            <a:chOff x="411163" y="1322388"/>
            <a:chExt cx="8351837" cy="4240212"/>
          </a:xfrm>
        </p:grpSpPr>
        <p:pic>
          <p:nvPicPr>
            <p:cNvPr id="590" name="Google Shape;590;p62"/>
            <p:cNvPicPr preferRelativeResize="0"/>
            <p:nvPr/>
          </p:nvPicPr>
          <p:blipFill rotWithShape="1">
            <a:blip r:embed="rId4">
              <a:alphaModFix/>
            </a:blip>
            <a:srcRect/>
            <a:stretch/>
          </p:blipFill>
          <p:spPr>
            <a:xfrm>
              <a:off x="411163" y="1322388"/>
              <a:ext cx="8351837" cy="4240212"/>
            </a:xfrm>
            <a:prstGeom prst="rect">
              <a:avLst/>
            </a:prstGeom>
            <a:noFill/>
            <a:ln>
              <a:noFill/>
            </a:ln>
          </p:spPr>
        </p:pic>
        <p:sp>
          <p:nvSpPr>
            <p:cNvPr id="591" name="Google Shape;591;p62"/>
            <p:cNvSpPr txBox="1"/>
            <p:nvPr/>
          </p:nvSpPr>
          <p:spPr>
            <a:xfrm>
              <a:off x="530991" y="1322388"/>
              <a:ext cx="8155809" cy="4240212"/>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592" name="Google Shape;592;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p63"/>
          <p:cNvSpPr txBox="1"/>
          <p:nvPr/>
        </p:nvSpPr>
        <p:spPr>
          <a:xfrm>
            <a:off x="762000" y="76200"/>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26.4 </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Some FTP commands (continued)</a:t>
            </a:r>
            <a:endParaRPr/>
          </a:p>
        </p:txBody>
      </p:sp>
      <p:pic>
        <p:nvPicPr>
          <p:cNvPr id="599" name="Google Shape;599;p63"/>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600" name="Google Shape;600;p63"/>
          <p:cNvGrpSpPr/>
          <p:nvPr/>
        </p:nvGrpSpPr>
        <p:grpSpPr>
          <a:xfrm>
            <a:off x="381000" y="2362200"/>
            <a:ext cx="8261350" cy="2305050"/>
            <a:chOff x="441325" y="2362200"/>
            <a:chExt cx="8261350" cy="2305050"/>
          </a:xfrm>
        </p:grpSpPr>
        <p:pic>
          <p:nvPicPr>
            <p:cNvPr id="601" name="Google Shape;601;p63"/>
            <p:cNvPicPr preferRelativeResize="0"/>
            <p:nvPr/>
          </p:nvPicPr>
          <p:blipFill rotWithShape="1">
            <a:blip r:embed="rId4">
              <a:alphaModFix/>
            </a:blip>
            <a:srcRect/>
            <a:stretch/>
          </p:blipFill>
          <p:spPr>
            <a:xfrm>
              <a:off x="441325" y="2362200"/>
              <a:ext cx="8261350" cy="2305050"/>
            </a:xfrm>
            <a:prstGeom prst="rect">
              <a:avLst/>
            </a:prstGeom>
            <a:noFill/>
            <a:ln>
              <a:noFill/>
            </a:ln>
          </p:spPr>
        </p:pic>
        <p:sp>
          <p:nvSpPr>
            <p:cNvPr id="602" name="Google Shape;602;p63"/>
            <p:cNvSpPr txBox="1"/>
            <p:nvPr/>
          </p:nvSpPr>
          <p:spPr>
            <a:xfrm>
              <a:off x="530992" y="2362200"/>
              <a:ext cx="8155808" cy="228600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03" name="Google Shape;603;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8"/>
        <p:cNvGrpSpPr/>
        <p:nvPr/>
      </p:nvGrpSpPr>
      <p:grpSpPr>
        <a:xfrm>
          <a:off x="0" y="0"/>
          <a:ext cx="0" cy="0"/>
          <a:chOff x="0" y="0"/>
          <a:chExt cx="0" cy="0"/>
        </a:xfrm>
      </p:grpSpPr>
      <p:sp>
        <p:nvSpPr>
          <p:cNvPr id="609" name="Google Shape;609;p64"/>
          <p:cNvSpPr txBox="1"/>
          <p:nvPr/>
        </p:nvSpPr>
        <p:spPr>
          <a:xfrm>
            <a:off x="762000" y="76200"/>
            <a:ext cx="48768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26.5</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Some responses in FTP</a:t>
            </a:r>
            <a:endParaRPr/>
          </a:p>
        </p:txBody>
      </p:sp>
      <p:pic>
        <p:nvPicPr>
          <p:cNvPr id="610" name="Google Shape;610;p64"/>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611" name="Google Shape;611;p64"/>
          <p:cNvGrpSpPr/>
          <p:nvPr/>
        </p:nvGrpSpPr>
        <p:grpSpPr>
          <a:xfrm>
            <a:off x="409575" y="2068512"/>
            <a:ext cx="8408987" cy="2651125"/>
            <a:chOff x="409575" y="2068511"/>
            <a:chExt cx="8408937" cy="2651761"/>
          </a:xfrm>
        </p:grpSpPr>
        <p:pic>
          <p:nvPicPr>
            <p:cNvPr id="612" name="Google Shape;612;p64"/>
            <p:cNvPicPr preferRelativeResize="0"/>
            <p:nvPr/>
          </p:nvPicPr>
          <p:blipFill rotWithShape="1">
            <a:blip r:embed="rId4">
              <a:alphaModFix/>
            </a:blip>
            <a:srcRect/>
            <a:stretch/>
          </p:blipFill>
          <p:spPr>
            <a:xfrm>
              <a:off x="409575" y="2068512"/>
              <a:ext cx="8408937" cy="2651760"/>
            </a:xfrm>
            <a:prstGeom prst="rect">
              <a:avLst/>
            </a:prstGeom>
            <a:noFill/>
            <a:ln>
              <a:noFill/>
            </a:ln>
          </p:spPr>
        </p:pic>
        <p:sp>
          <p:nvSpPr>
            <p:cNvPr id="613" name="Google Shape;613;p64"/>
            <p:cNvSpPr txBox="1"/>
            <p:nvPr/>
          </p:nvSpPr>
          <p:spPr>
            <a:xfrm>
              <a:off x="461140" y="2068511"/>
              <a:ext cx="8357372" cy="256032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14" name="Google Shape;614;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36</a:t>
            </a:fld>
            <a:endParaRPr/>
          </a:p>
        </p:txBody>
      </p:sp>
      <p:sp>
        <p:nvSpPr>
          <p:cNvPr id="621" name="Google Shape;621;p6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2" name="Google Shape;622;p6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3" name="Google Shape;623;p6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4" name="Google Shape;624;p6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5" name="Google Shape;625;p6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6" name="Google Shape;626;p6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7" name="Google Shape;627;p6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8" name="Google Shape;628;p65"/>
          <p:cNvSpPr txBox="1"/>
          <p:nvPr/>
        </p:nvSpPr>
        <p:spPr>
          <a:xfrm>
            <a:off x="1106487" y="0"/>
            <a:ext cx="4768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26.2.3  Data Connection</a:t>
            </a:r>
            <a:endParaRPr/>
          </a:p>
        </p:txBody>
      </p:sp>
      <p:sp>
        <p:nvSpPr>
          <p:cNvPr id="629" name="Google Shape;629;p65"/>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data connection uses the well-known port 20 at the server site</a:t>
            </a:r>
            <a:r>
              <a:rPr lang="en-US" sz="2800" b="1" i="1" u="none" dirty="0">
                <a:solidFill>
                  <a:schemeClr val="dk1"/>
                </a:solidFill>
                <a:latin typeface="Times New Roman"/>
                <a:ea typeface="Times New Roman"/>
                <a:cs typeface="Times New Roman"/>
                <a:sym typeface="Times New Roman"/>
              </a:rPr>
              <a:t>. However, the creation of a data connection is different from the control connection. The following shows the steps:</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177800" algn="just" rtl="0">
              <a:lnSpc>
                <a:spcPct val="100000"/>
              </a:lnSpc>
              <a:spcBef>
                <a:spcPts val="0"/>
              </a:spcBef>
              <a:spcAft>
                <a:spcPts val="0"/>
              </a:spcAft>
              <a:buClr>
                <a:schemeClr val="dk1"/>
              </a:buClr>
              <a:buSzPts val="2800"/>
              <a:buFont typeface="Times New Roman"/>
              <a:buAutoNum type="arabicPeriod"/>
            </a:pPr>
            <a:r>
              <a:rPr lang="en-US" sz="2800" b="1" i="1" u="none" dirty="0">
                <a:solidFill>
                  <a:schemeClr val="dk1"/>
                </a:solidFill>
                <a:latin typeface="Times New Roman"/>
                <a:ea typeface="Times New Roman"/>
                <a:cs typeface="Times New Roman"/>
                <a:sym typeface="Times New Roman"/>
              </a:rPr>
              <a:t>The client, not the server, issues a passive open using an ephemeral port. </a:t>
            </a:r>
            <a:endParaRPr dirty="0"/>
          </a:p>
          <a:p>
            <a:pPr marL="0" marR="0" lvl="0" indent="-177800" algn="just" rtl="0">
              <a:lnSpc>
                <a:spcPct val="100000"/>
              </a:lnSpc>
              <a:spcBef>
                <a:spcPts val="0"/>
              </a:spcBef>
              <a:spcAft>
                <a:spcPts val="0"/>
              </a:spcAft>
              <a:buClr>
                <a:schemeClr val="dk1"/>
              </a:buClr>
              <a:buSzPts val="2800"/>
              <a:buFont typeface="Times New Roman"/>
              <a:buAutoNum type="arabicPeriod"/>
            </a:pPr>
            <a:r>
              <a:rPr lang="en-US" sz="2800" b="1" i="1" u="none" dirty="0">
                <a:solidFill>
                  <a:schemeClr val="dk1"/>
                </a:solidFill>
                <a:latin typeface="Times New Roman"/>
                <a:ea typeface="Times New Roman"/>
                <a:cs typeface="Times New Roman"/>
                <a:sym typeface="Times New Roman"/>
              </a:rPr>
              <a:t>Using the PORT command the client sends this</a:t>
            </a:r>
            <a:br>
              <a:rPr lang="en-US" sz="2800" b="1" i="1" u="none" dirty="0">
                <a:solidFill>
                  <a:schemeClr val="dk1"/>
                </a:solidFill>
                <a:latin typeface="Times New Roman"/>
                <a:ea typeface="Times New Roman"/>
                <a:cs typeface="Times New Roman"/>
                <a:sym typeface="Times New Roman"/>
              </a:rPr>
            </a:br>
            <a:r>
              <a:rPr lang="en-US" sz="2800" b="1" i="1" u="none" dirty="0">
                <a:solidFill>
                  <a:schemeClr val="dk1"/>
                </a:solidFill>
                <a:latin typeface="Times New Roman"/>
                <a:ea typeface="Times New Roman"/>
                <a:cs typeface="Times New Roman"/>
                <a:sym typeface="Times New Roman"/>
              </a:rPr>
              <a:t> port number to the server.</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3.  The server receives the port number and issues</a:t>
            </a:r>
            <a:br>
              <a:rPr lang="en-US" sz="2800" b="1" i="1" u="none" dirty="0">
                <a:solidFill>
                  <a:schemeClr val="dk1"/>
                </a:solidFill>
                <a:latin typeface="Times New Roman"/>
                <a:ea typeface="Times New Roman"/>
                <a:cs typeface="Times New Roman"/>
                <a:sym typeface="Times New Roman"/>
              </a:rPr>
            </a:br>
            <a:r>
              <a:rPr lang="en-US" sz="2800" b="1" i="1" u="none" dirty="0">
                <a:solidFill>
                  <a:schemeClr val="dk1"/>
                </a:solidFill>
                <a:latin typeface="Times New Roman"/>
                <a:ea typeface="Times New Roman"/>
                <a:cs typeface="Times New Roman"/>
                <a:sym typeface="Times New Roman"/>
              </a:rPr>
              <a:t>      an active open using the well-known port 20 and</a:t>
            </a:r>
            <a:br>
              <a:rPr lang="en-US" sz="2800" b="1" i="1" u="none" dirty="0">
                <a:solidFill>
                  <a:schemeClr val="dk1"/>
                </a:solidFill>
                <a:latin typeface="Times New Roman"/>
                <a:ea typeface="Times New Roman"/>
                <a:cs typeface="Times New Roman"/>
                <a:sym typeface="Times New Roman"/>
              </a:rPr>
            </a:br>
            <a:r>
              <a:rPr lang="en-US" sz="2800" b="1" i="1" u="none" dirty="0">
                <a:solidFill>
                  <a:schemeClr val="dk1"/>
                </a:solidFill>
                <a:latin typeface="Times New Roman"/>
                <a:ea typeface="Times New Roman"/>
                <a:cs typeface="Times New Roman"/>
                <a:sym typeface="Times New Roman"/>
              </a:rPr>
              <a:t>      the received ephemeral port number.</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4"/>
        <p:cNvGrpSpPr/>
        <p:nvPr/>
      </p:nvGrpSpPr>
      <p:grpSpPr>
        <a:xfrm>
          <a:off x="0" y="0"/>
          <a:ext cx="0" cy="0"/>
          <a:chOff x="0" y="0"/>
          <a:chExt cx="0" cy="0"/>
        </a:xfrm>
      </p:grpSpPr>
      <p:sp>
        <p:nvSpPr>
          <p:cNvPr id="635" name="Google Shape;635;p66"/>
          <p:cNvSpPr txBox="1"/>
          <p:nvPr/>
        </p:nvSpPr>
        <p:spPr>
          <a:xfrm>
            <a:off x="76200" y="696912"/>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26.11 shows an example of using FTP for retrieving a file. The figure shows only one file to be transferred. The control connection remains open all the time, but the data connection is opened and closed repeatedly. We assume the file is transferred in six sections. After all records have been transferred, the server control process announces that the file transfer is done. Since the client control process has no file to retrieve, it issues the QUIT command, which causes the service connection to be closed.</a:t>
            </a:r>
            <a:endParaRPr/>
          </a:p>
        </p:txBody>
      </p:sp>
      <p:grpSp>
        <p:nvGrpSpPr>
          <p:cNvPr id="636" name="Google Shape;636;p66"/>
          <p:cNvGrpSpPr/>
          <p:nvPr/>
        </p:nvGrpSpPr>
        <p:grpSpPr>
          <a:xfrm>
            <a:off x="0" y="0"/>
            <a:ext cx="9144000" cy="609600"/>
            <a:chOff x="0" y="2448"/>
            <a:chExt cx="5760" cy="384"/>
          </a:xfrm>
        </p:grpSpPr>
        <p:sp>
          <p:nvSpPr>
            <p:cNvPr id="637" name="Google Shape;637;p6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8" name="Google Shape;638;p66"/>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26.10</a:t>
              </a:r>
              <a:endParaRPr/>
            </a:p>
          </p:txBody>
        </p:sp>
      </p:grpSp>
      <p:sp>
        <p:nvSpPr>
          <p:cNvPr id="639" name="Google Shape;639;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4"/>
        <p:cNvGrpSpPr/>
        <p:nvPr/>
      </p:nvGrpSpPr>
      <p:grpSpPr>
        <a:xfrm>
          <a:off x="0" y="0"/>
          <a:ext cx="0" cy="0"/>
          <a:chOff x="0" y="0"/>
          <a:chExt cx="0" cy="0"/>
        </a:xfrm>
      </p:grpSpPr>
      <p:sp>
        <p:nvSpPr>
          <p:cNvPr id="645" name="Google Shape;645;p67"/>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26.11:  </a:t>
            </a:r>
            <a:r>
              <a:rPr lang="en-US" sz="2000" b="1" i="1" u="none">
                <a:solidFill>
                  <a:schemeClr val="dk1"/>
                </a:solidFill>
                <a:latin typeface="Times"/>
                <a:ea typeface="Times"/>
                <a:cs typeface="Times"/>
                <a:sym typeface="Times"/>
              </a:rPr>
              <a:t>Example 26.12</a:t>
            </a:r>
            <a:endParaRPr/>
          </a:p>
        </p:txBody>
      </p:sp>
      <p:grpSp>
        <p:nvGrpSpPr>
          <p:cNvPr id="646" name="Google Shape;646;p67"/>
          <p:cNvGrpSpPr/>
          <p:nvPr/>
        </p:nvGrpSpPr>
        <p:grpSpPr>
          <a:xfrm>
            <a:off x="1676400" y="685800"/>
            <a:ext cx="4359274" cy="5638800"/>
            <a:chOff x="1676401" y="685800"/>
            <a:chExt cx="4359859" cy="5638800"/>
          </a:xfrm>
        </p:grpSpPr>
        <p:pic>
          <p:nvPicPr>
            <p:cNvPr id="647" name="Google Shape;647;p67"/>
            <p:cNvPicPr preferRelativeResize="0"/>
            <p:nvPr/>
          </p:nvPicPr>
          <p:blipFill rotWithShape="1">
            <a:blip r:embed="rId3">
              <a:alphaModFix/>
            </a:blip>
            <a:srcRect/>
            <a:stretch/>
          </p:blipFill>
          <p:spPr>
            <a:xfrm>
              <a:off x="1676401" y="685800"/>
              <a:ext cx="645127" cy="5638800"/>
            </a:xfrm>
            <a:prstGeom prst="rect">
              <a:avLst/>
            </a:prstGeom>
            <a:noFill/>
            <a:ln>
              <a:noFill/>
            </a:ln>
          </p:spPr>
        </p:pic>
        <p:pic>
          <p:nvPicPr>
            <p:cNvPr id="648" name="Google Shape;648;p67"/>
            <p:cNvPicPr preferRelativeResize="0"/>
            <p:nvPr/>
          </p:nvPicPr>
          <p:blipFill rotWithShape="1">
            <a:blip r:embed="rId4">
              <a:alphaModFix/>
            </a:blip>
            <a:srcRect/>
            <a:stretch/>
          </p:blipFill>
          <p:spPr>
            <a:xfrm>
              <a:off x="5410200" y="685800"/>
              <a:ext cx="626060" cy="5638800"/>
            </a:xfrm>
            <a:prstGeom prst="rect">
              <a:avLst/>
            </a:prstGeom>
            <a:noFill/>
            <a:ln>
              <a:noFill/>
            </a:ln>
          </p:spPr>
        </p:pic>
      </p:grpSp>
      <p:pic>
        <p:nvPicPr>
          <p:cNvPr id="649" name="Google Shape;649;p67"/>
          <p:cNvPicPr preferRelativeResize="0"/>
          <p:nvPr/>
        </p:nvPicPr>
        <p:blipFill rotWithShape="1">
          <a:blip r:embed="rId5">
            <a:alphaModFix/>
          </a:blip>
          <a:srcRect/>
          <a:stretch/>
        </p:blipFill>
        <p:spPr>
          <a:xfrm>
            <a:off x="1681162" y="4283075"/>
            <a:ext cx="568325" cy="908050"/>
          </a:xfrm>
          <a:prstGeom prst="rect">
            <a:avLst/>
          </a:prstGeom>
          <a:noFill/>
          <a:ln>
            <a:noFill/>
          </a:ln>
        </p:spPr>
      </p:pic>
      <p:pic>
        <p:nvPicPr>
          <p:cNvPr id="650" name="Google Shape;650;p67"/>
          <p:cNvPicPr preferRelativeResize="0"/>
          <p:nvPr/>
        </p:nvPicPr>
        <p:blipFill rotWithShape="1">
          <a:blip r:embed="rId6">
            <a:alphaModFix/>
          </a:blip>
          <a:srcRect/>
          <a:stretch/>
        </p:blipFill>
        <p:spPr>
          <a:xfrm>
            <a:off x="2314575" y="1295400"/>
            <a:ext cx="3101975" cy="2801937"/>
          </a:xfrm>
          <a:prstGeom prst="rect">
            <a:avLst/>
          </a:prstGeom>
          <a:noFill/>
          <a:ln>
            <a:noFill/>
          </a:ln>
        </p:spPr>
      </p:pic>
      <p:pic>
        <p:nvPicPr>
          <p:cNvPr id="651" name="Google Shape;651;p67"/>
          <p:cNvPicPr preferRelativeResize="0"/>
          <p:nvPr/>
        </p:nvPicPr>
        <p:blipFill rotWithShape="1">
          <a:blip r:embed="rId7">
            <a:alphaModFix/>
          </a:blip>
          <a:srcRect/>
          <a:stretch/>
        </p:blipFill>
        <p:spPr>
          <a:xfrm>
            <a:off x="2498725" y="4343400"/>
            <a:ext cx="2835275" cy="733425"/>
          </a:xfrm>
          <a:prstGeom prst="rect">
            <a:avLst/>
          </a:prstGeom>
          <a:noFill/>
          <a:ln>
            <a:noFill/>
          </a:ln>
        </p:spPr>
      </p:pic>
      <p:pic>
        <p:nvPicPr>
          <p:cNvPr id="652" name="Google Shape;652;p67"/>
          <p:cNvPicPr preferRelativeResize="0"/>
          <p:nvPr/>
        </p:nvPicPr>
        <p:blipFill rotWithShape="1">
          <a:blip r:embed="rId8">
            <a:alphaModFix/>
          </a:blip>
          <a:srcRect/>
          <a:stretch/>
        </p:blipFill>
        <p:spPr>
          <a:xfrm>
            <a:off x="2311400" y="5486400"/>
            <a:ext cx="3105150" cy="625475"/>
          </a:xfrm>
          <a:prstGeom prst="rect">
            <a:avLst/>
          </a:prstGeom>
          <a:noFill/>
          <a:ln>
            <a:noFill/>
          </a:ln>
        </p:spPr>
      </p:pic>
      <p:pic>
        <p:nvPicPr>
          <p:cNvPr id="653" name="Google Shape;653;p67"/>
          <p:cNvPicPr preferRelativeResize="0"/>
          <p:nvPr/>
        </p:nvPicPr>
        <p:blipFill rotWithShape="1">
          <a:blip r:embed="rId5">
            <a:alphaModFix/>
          </a:blip>
          <a:srcRect/>
          <a:stretch/>
        </p:blipFill>
        <p:spPr>
          <a:xfrm>
            <a:off x="5467350" y="4283075"/>
            <a:ext cx="568325" cy="908050"/>
          </a:xfrm>
          <a:prstGeom prst="rect">
            <a:avLst/>
          </a:prstGeom>
          <a:noFill/>
          <a:ln>
            <a:noFill/>
          </a:ln>
        </p:spPr>
      </p:pic>
      <p:pic>
        <p:nvPicPr>
          <p:cNvPr id="654" name="Google Shape;654;p67"/>
          <p:cNvPicPr preferRelativeResize="0"/>
          <p:nvPr/>
        </p:nvPicPr>
        <p:blipFill rotWithShape="1">
          <a:blip r:embed="rId9">
            <a:alphaModFix/>
          </a:blip>
          <a:srcRect/>
          <a:stretch/>
        </p:blipFill>
        <p:spPr>
          <a:xfrm>
            <a:off x="6781800" y="1531937"/>
            <a:ext cx="1858962" cy="1979612"/>
          </a:xfrm>
          <a:prstGeom prst="rect">
            <a:avLst/>
          </a:prstGeom>
          <a:noFill/>
          <a:ln>
            <a:noFill/>
          </a:ln>
        </p:spPr>
      </p:pic>
      <p:sp>
        <p:nvSpPr>
          <p:cNvPr id="655" name="Google Shape;655;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0"/>
                                        </p:tgtEl>
                                        <p:attrNameLst>
                                          <p:attrName>style.visibility</p:attrName>
                                        </p:attrNameLst>
                                      </p:cBhvr>
                                      <p:to>
                                        <p:strVal val="visible"/>
                                      </p:to>
                                    </p:set>
                                    <p:animEffect transition="in" filter="fade">
                                      <p:cBhvr>
                                        <p:cTn id="7" dur="500"/>
                                        <p:tgtEl>
                                          <p:spTgt spid="6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4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5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1"/>
                                        </p:tgtEl>
                                        <p:attrNameLst>
                                          <p:attrName>style.visibility</p:attrName>
                                        </p:attrNameLst>
                                      </p:cBhvr>
                                      <p:to>
                                        <p:strVal val="visible"/>
                                      </p:to>
                                    </p:set>
                                    <p:animEffect transition="in" filter="fade">
                                      <p:cBhvr>
                                        <p:cTn id="18" dur="500"/>
                                        <p:tgtEl>
                                          <p:spTgt spid="6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2"/>
                                        </p:tgtEl>
                                        <p:attrNameLst>
                                          <p:attrName>style.visibility</p:attrName>
                                        </p:attrNameLst>
                                      </p:cBhvr>
                                      <p:to>
                                        <p:strVal val="visible"/>
                                      </p:to>
                                    </p:set>
                                    <p:animEffect transition="in" filter="fade">
                                      <p:cBhvr>
                                        <p:cTn id="23" dur="500"/>
                                        <p:tgtEl>
                                          <p:spTgt spid="6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54"/>
                                        </p:tgtEl>
                                        <p:attrNameLst>
                                          <p:attrName>style.visibility</p:attrName>
                                        </p:attrNameLst>
                                      </p:cBhvr>
                                      <p:to>
                                        <p:strVal val="visible"/>
                                      </p:to>
                                    </p:set>
                                    <p:animEffect transition="in" filter="fade">
                                      <p:cBhvr>
                                        <p:cTn id="28" dur="1822"/>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0"/>
        <p:cNvGrpSpPr/>
        <p:nvPr/>
      </p:nvGrpSpPr>
      <p:grpSpPr>
        <a:xfrm>
          <a:off x="0" y="0"/>
          <a:ext cx="0" cy="0"/>
          <a:chOff x="0" y="0"/>
          <a:chExt cx="0" cy="0"/>
        </a:xfrm>
      </p:grpSpPr>
      <p:sp>
        <p:nvSpPr>
          <p:cNvPr id="661" name="Google Shape;661;p68"/>
          <p:cNvSpPr txBox="1"/>
          <p:nvPr/>
        </p:nvSpPr>
        <p:spPr>
          <a:xfrm>
            <a:off x="152400" y="7223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following shows an actual FTP session that lists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the directories. </a:t>
            </a:r>
            <a:endParaRPr/>
          </a:p>
        </p:txBody>
      </p:sp>
      <p:grpSp>
        <p:nvGrpSpPr>
          <p:cNvPr id="662" name="Google Shape;662;p68"/>
          <p:cNvGrpSpPr/>
          <p:nvPr/>
        </p:nvGrpSpPr>
        <p:grpSpPr>
          <a:xfrm>
            <a:off x="0" y="0"/>
            <a:ext cx="9144000" cy="609600"/>
            <a:chOff x="0" y="2448"/>
            <a:chExt cx="5760" cy="384"/>
          </a:xfrm>
        </p:grpSpPr>
        <p:sp>
          <p:nvSpPr>
            <p:cNvPr id="663" name="Google Shape;663;p6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4" name="Google Shape;664;p68"/>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26.11</a:t>
              </a:r>
              <a:endParaRPr/>
            </a:p>
          </p:txBody>
        </p:sp>
      </p:grpSp>
      <p:grpSp>
        <p:nvGrpSpPr>
          <p:cNvPr id="665" name="Google Shape;665;p68"/>
          <p:cNvGrpSpPr/>
          <p:nvPr/>
        </p:nvGrpSpPr>
        <p:grpSpPr>
          <a:xfrm>
            <a:off x="381000" y="1676400"/>
            <a:ext cx="8153400" cy="4572000"/>
            <a:chOff x="381000" y="1676400"/>
            <a:chExt cx="8153400" cy="4572000"/>
          </a:xfrm>
        </p:grpSpPr>
        <p:pic>
          <p:nvPicPr>
            <p:cNvPr id="666" name="Google Shape;666;p68"/>
            <p:cNvPicPr preferRelativeResize="0"/>
            <p:nvPr/>
          </p:nvPicPr>
          <p:blipFill rotWithShape="1">
            <a:blip r:embed="rId3">
              <a:alphaModFix/>
            </a:blip>
            <a:srcRect/>
            <a:stretch/>
          </p:blipFill>
          <p:spPr>
            <a:xfrm>
              <a:off x="406761" y="1676400"/>
              <a:ext cx="8127639" cy="4495800"/>
            </a:xfrm>
            <a:prstGeom prst="rect">
              <a:avLst/>
            </a:prstGeom>
            <a:noFill/>
            <a:ln>
              <a:noFill/>
            </a:ln>
          </p:spPr>
        </p:pic>
        <p:sp>
          <p:nvSpPr>
            <p:cNvPr id="667" name="Google Shape;667;p68"/>
            <p:cNvSpPr txBox="1"/>
            <p:nvPr/>
          </p:nvSpPr>
          <p:spPr>
            <a:xfrm>
              <a:off x="381000" y="1676400"/>
              <a:ext cx="8138160" cy="45720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8" name="Google Shape;668;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3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3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3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3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6" name="Google Shape;216;p3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7" name="Google Shape;217;p3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8" name="Google Shape;218;p33"/>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26: Objective (continued)</a:t>
            </a:r>
            <a:endParaRPr/>
          </a:p>
        </p:txBody>
      </p:sp>
      <p:sp>
        <p:nvSpPr>
          <p:cNvPr id="219" name="Google Shape;219;p33"/>
          <p:cNvSpPr txBox="1"/>
          <p:nvPr/>
        </p:nvSpPr>
        <p:spPr>
          <a:xfrm>
            <a:off x="152400" y="1066800"/>
            <a:ext cx="8229600" cy="1600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fourth section discusses TELNET, a general client-server program that allows users to log in to a remote machine and use any application available on the remote host.</a:t>
            </a:r>
            <a:endParaRPr/>
          </a:p>
        </p:txBody>
      </p:sp>
      <p:sp>
        <p:nvSpPr>
          <p:cNvPr id="220" name="Google Shape;220;p33"/>
          <p:cNvSpPr txBox="1"/>
          <p:nvPr/>
        </p:nvSpPr>
        <p:spPr>
          <a:xfrm>
            <a:off x="228600" y="3048000"/>
            <a:ext cx="8229600" cy="1219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fifth section discusses Secure Shell, which can be used as a secured TELNET, but it can also provide a secure tunnel for other applications.</a:t>
            </a:r>
            <a:endParaRPr/>
          </a:p>
        </p:txBody>
      </p:sp>
      <p:sp>
        <p:nvSpPr>
          <p:cNvPr id="221" name="Google Shape;221;p33"/>
          <p:cNvSpPr txBox="1"/>
          <p:nvPr/>
        </p:nvSpPr>
        <p:spPr>
          <a:xfrm>
            <a:off x="228600" y="4572000"/>
            <a:ext cx="8229600" cy="190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sixth section talks about the Domain Name System, which acts as the directory system in the Internet. It maps the name of an entity to its IP address.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1000"/>
                                        <p:tgtEl>
                                          <p:spTgt spid="21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21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20">
                                            <p:txEl>
                                              <p:pRg st="0" end="0"/>
                                            </p:txEl>
                                          </p:spTgt>
                                        </p:tgtEl>
                                        <p:attrNameLst>
                                          <p:attrName>style.visibility</p:attrName>
                                        </p:attrNameLst>
                                      </p:cBhvr>
                                      <p:to>
                                        <p:strVal val="visible"/>
                                      </p:to>
                                    </p:set>
                                    <p:anim calcmode="lin" valueType="num">
                                      <p:cBhvr additive="base">
                                        <p:cTn id="13" dur="1000"/>
                                        <p:tgtEl>
                                          <p:spTgt spid="220">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22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21">
                                            <p:txEl>
                                              <p:pRg st="0" end="0"/>
                                            </p:txEl>
                                          </p:spTgt>
                                        </p:tgtEl>
                                        <p:attrNameLst>
                                          <p:attrName>style.visibility</p:attrName>
                                        </p:attrNameLst>
                                      </p:cBhvr>
                                      <p:to>
                                        <p:strVal val="visible"/>
                                      </p:to>
                                    </p:set>
                                    <p:anim calcmode="lin" valueType="num">
                                      <p:cBhvr additive="base">
                                        <p:cTn id="19" dur="1000"/>
                                        <p:tgtEl>
                                          <p:spTgt spid="221">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22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3"/>
        <p:cNvGrpSpPr/>
        <p:nvPr/>
      </p:nvGrpSpPr>
      <p:grpSpPr>
        <a:xfrm>
          <a:off x="0" y="0"/>
          <a:ext cx="0" cy="0"/>
          <a:chOff x="0" y="0"/>
          <a:chExt cx="0" cy="0"/>
        </a:xfrm>
      </p:grpSpPr>
      <p:sp>
        <p:nvSpPr>
          <p:cNvPr id="674" name="Google Shape;674;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40</a:t>
            </a:fld>
            <a:endParaRPr/>
          </a:p>
        </p:txBody>
      </p:sp>
      <p:sp>
        <p:nvSpPr>
          <p:cNvPr id="675" name="Google Shape;675;p6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6" name="Google Shape;676;p6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7" name="Google Shape;677;p6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8" name="Google Shape;678;p6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9" name="Google Shape;679;p6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0" name="Google Shape;680;p6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1" name="Google Shape;681;p6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2" name="Google Shape;682;p69"/>
          <p:cNvSpPr txBox="1"/>
          <p:nvPr/>
        </p:nvSpPr>
        <p:spPr>
          <a:xfrm>
            <a:off x="1106487" y="0"/>
            <a:ext cx="4870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26.2.4   Security for FTP</a:t>
            </a:r>
            <a:endParaRPr/>
          </a:p>
        </p:txBody>
      </p:sp>
      <p:sp>
        <p:nvSpPr>
          <p:cNvPr id="683" name="Google Shape;683;p69"/>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FTP protocol was designed when security was not a big issue. Although FTP requires a password, the password is sent in plaintext (unencrypted), which means it can be intercepted and used by an attacker. The data transfer connection also transfers data in plaintext, which is insecure. To be secure, one can add a Secure Socket Layer between the FTP</a:t>
            </a:r>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application layer and the TCP layer. In this case FTP is called SSL-FTP. We also explore some secure file transfer applications when we discuss SSH later in the chapter.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8"/>
        <p:cNvGrpSpPr/>
        <p:nvPr/>
      </p:nvGrpSpPr>
      <p:grpSpPr>
        <a:xfrm>
          <a:off x="0" y="0"/>
          <a:ext cx="0" cy="0"/>
          <a:chOff x="0" y="0"/>
          <a:chExt cx="0" cy="0"/>
        </a:xfrm>
      </p:grpSpPr>
      <p:sp>
        <p:nvSpPr>
          <p:cNvPr id="689" name="Google Shape;689;p7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0" name="Google Shape;690;p70"/>
          <p:cNvSpPr txBox="1"/>
          <p:nvPr/>
        </p:nvSpPr>
        <p:spPr>
          <a:xfrm>
            <a:off x="228600" y="406400"/>
            <a:ext cx="5178425"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26-3   ELECTRONIC MAIL</a:t>
            </a:r>
            <a:endParaRPr/>
          </a:p>
        </p:txBody>
      </p:sp>
      <p:sp>
        <p:nvSpPr>
          <p:cNvPr id="691" name="Google Shape;691;p7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2" name="Google Shape;692;p70"/>
          <p:cNvSpPr txBox="1"/>
          <p:nvPr/>
        </p:nvSpPr>
        <p:spPr>
          <a:xfrm>
            <a:off x="381000" y="1658937"/>
            <a:ext cx="8077200" cy="39909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Electronic mail (or e-mail) allows users to exchange messages. The nature of this application is different from other applications discussed so far. This means that the idea of client/server programming should be implemented in another way: using some intermediate computers (servers). </a:t>
            </a:r>
            <a:endParaRPr/>
          </a:p>
        </p:txBody>
      </p:sp>
      <p:sp>
        <p:nvSpPr>
          <p:cNvPr id="693" name="Google Shape;693;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8"/>
        <p:cNvGrpSpPr/>
        <p:nvPr/>
      </p:nvGrpSpPr>
      <p:grpSpPr>
        <a:xfrm>
          <a:off x="0" y="0"/>
          <a:ext cx="0" cy="0"/>
          <a:chOff x="0" y="0"/>
          <a:chExt cx="0" cy="0"/>
        </a:xfrm>
      </p:grpSpPr>
      <p:sp>
        <p:nvSpPr>
          <p:cNvPr id="699" name="Google Shape;699;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42</a:t>
            </a:fld>
            <a:endParaRPr/>
          </a:p>
        </p:txBody>
      </p:sp>
      <p:sp>
        <p:nvSpPr>
          <p:cNvPr id="700" name="Google Shape;700;p7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1" name="Google Shape;701;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2" name="Google Shape;702;p7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3" name="Google Shape;703;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4" name="Google Shape;704;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5" name="Google Shape;705;p7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6" name="Google Shape;706;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7" name="Google Shape;707;p71"/>
          <p:cNvSpPr txBox="1"/>
          <p:nvPr/>
        </p:nvSpPr>
        <p:spPr>
          <a:xfrm>
            <a:off x="1106487" y="0"/>
            <a:ext cx="391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26.3.1  Architecture</a:t>
            </a:r>
            <a:endParaRPr/>
          </a:p>
        </p:txBody>
      </p:sp>
      <p:sp>
        <p:nvSpPr>
          <p:cNvPr id="708" name="Google Shape;708;p71"/>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explain the architecture of e-mail, we give a common scenario, as shown in Figure 26.12. Another possibility is the case in which Alice or Bob is directly connected to the corresponding mail server, in which LAN or WAN connection is not required, but this variation in the scenario does not affect our discussion.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sp>
        <p:nvSpPr>
          <p:cNvPr id="714" name="Google Shape;714;p72"/>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26.12:  </a:t>
            </a:r>
            <a:r>
              <a:rPr lang="en-US" sz="2000" b="1" i="1" u="none">
                <a:solidFill>
                  <a:schemeClr val="dk1"/>
                </a:solidFill>
                <a:latin typeface="Times"/>
                <a:ea typeface="Times"/>
                <a:cs typeface="Times"/>
                <a:sym typeface="Times"/>
              </a:rPr>
              <a:t>Common scenario</a:t>
            </a:r>
            <a:endParaRPr/>
          </a:p>
        </p:txBody>
      </p:sp>
      <p:pic>
        <p:nvPicPr>
          <p:cNvPr id="715" name="Google Shape;715;p72"/>
          <p:cNvPicPr preferRelativeResize="0"/>
          <p:nvPr/>
        </p:nvPicPr>
        <p:blipFill rotWithShape="1">
          <a:blip r:embed="rId3">
            <a:alphaModFix/>
          </a:blip>
          <a:srcRect/>
          <a:stretch/>
        </p:blipFill>
        <p:spPr>
          <a:xfrm>
            <a:off x="152400" y="1812925"/>
            <a:ext cx="8726487" cy="4611687"/>
          </a:xfrm>
          <a:prstGeom prst="rect">
            <a:avLst/>
          </a:prstGeom>
          <a:noFill/>
          <a:ln>
            <a:noFill/>
          </a:ln>
        </p:spPr>
      </p:pic>
      <p:pic>
        <p:nvPicPr>
          <p:cNvPr id="716" name="Google Shape;716;p72"/>
          <p:cNvPicPr preferRelativeResize="0"/>
          <p:nvPr/>
        </p:nvPicPr>
        <p:blipFill rotWithShape="1">
          <a:blip r:embed="rId4">
            <a:alphaModFix/>
          </a:blip>
          <a:srcRect/>
          <a:stretch/>
        </p:blipFill>
        <p:spPr>
          <a:xfrm>
            <a:off x="3429000" y="976312"/>
            <a:ext cx="2557462" cy="808037"/>
          </a:xfrm>
          <a:prstGeom prst="rect">
            <a:avLst/>
          </a:prstGeom>
          <a:noFill/>
          <a:ln>
            <a:noFill/>
          </a:ln>
        </p:spPr>
      </p:pic>
      <p:pic>
        <p:nvPicPr>
          <p:cNvPr id="717" name="Google Shape;717;p72"/>
          <p:cNvPicPr preferRelativeResize="0"/>
          <p:nvPr/>
        </p:nvPicPr>
        <p:blipFill rotWithShape="1">
          <a:blip r:embed="rId5">
            <a:alphaModFix/>
          </a:blip>
          <a:srcRect/>
          <a:stretch/>
        </p:blipFill>
        <p:spPr>
          <a:xfrm>
            <a:off x="628650" y="2133600"/>
            <a:ext cx="666750" cy="220662"/>
          </a:xfrm>
          <a:prstGeom prst="rect">
            <a:avLst/>
          </a:prstGeom>
          <a:noFill/>
          <a:ln>
            <a:noFill/>
          </a:ln>
        </p:spPr>
      </p:pic>
      <p:pic>
        <p:nvPicPr>
          <p:cNvPr id="718" name="Google Shape;718;p72"/>
          <p:cNvPicPr preferRelativeResize="0"/>
          <p:nvPr/>
        </p:nvPicPr>
        <p:blipFill rotWithShape="1">
          <a:blip r:embed="rId6">
            <a:alphaModFix/>
          </a:blip>
          <a:srcRect/>
          <a:stretch/>
        </p:blipFill>
        <p:spPr>
          <a:xfrm>
            <a:off x="2057400" y="2295525"/>
            <a:ext cx="895350" cy="1171575"/>
          </a:xfrm>
          <a:prstGeom prst="rect">
            <a:avLst/>
          </a:prstGeom>
          <a:noFill/>
          <a:ln>
            <a:noFill/>
          </a:ln>
        </p:spPr>
      </p:pic>
      <p:pic>
        <p:nvPicPr>
          <p:cNvPr id="719" name="Google Shape;719;p72"/>
          <p:cNvPicPr preferRelativeResize="0"/>
          <p:nvPr/>
        </p:nvPicPr>
        <p:blipFill rotWithShape="1">
          <a:blip r:embed="rId7">
            <a:alphaModFix/>
          </a:blip>
          <a:srcRect/>
          <a:stretch/>
        </p:blipFill>
        <p:spPr>
          <a:xfrm>
            <a:off x="2819400" y="4149725"/>
            <a:ext cx="382587" cy="498475"/>
          </a:xfrm>
          <a:prstGeom prst="rect">
            <a:avLst/>
          </a:prstGeom>
          <a:noFill/>
          <a:ln>
            <a:noFill/>
          </a:ln>
        </p:spPr>
      </p:pic>
      <p:pic>
        <p:nvPicPr>
          <p:cNvPr id="720" name="Google Shape;720;p72"/>
          <p:cNvPicPr preferRelativeResize="0"/>
          <p:nvPr/>
        </p:nvPicPr>
        <p:blipFill rotWithShape="1">
          <a:blip r:embed="rId8">
            <a:alphaModFix/>
          </a:blip>
          <a:srcRect/>
          <a:stretch/>
        </p:blipFill>
        <p:spPr>
          <a:xfrm>
            <a:off x="2819400" y="5095875"/>
            <a:ext cx="382587" cy="314325"/>
          </a:xfrm>
          <a:prstGeom prst="rect">
            <a:avLst/>
          </a:prstGeom>
          <a:noFill/>
          <a:ln>
            <a:noFill/>
          </a:ln>
        </p:spPr>
      </p:pic>
      <p:pic>
        <p:nvPicPr>
          <p:cNvPr id="721" name="Google Shape;721;p72"/>
          <p:cNvPicPr preferRelativeResize="0"/>
          <p:nvPr/>
        </p:nvPicPr>
        <p:blipFill rotWithShape="1">
          <a:blip r:embed="rId9">
            <a:alphaModFix/>
          </a:blip>
          <a:srcRect/>
          <a:stretch/>
        </p:blipFill>
        <p:spPr>
          <a:xfrm>
            <a:off x="3603625" y="5070475"/>
            <a:ext cx="1425575" cy="331787"/>
          </a:xfrm>
          <a:prstGeom prst="rect">
            <a:avLst/>
          </a:prstGeom>
          <a:noFill/>
          <a:ln>
            <a:noFill/>
          </a:ln>
        </p:spPr>
      </p:pic>
      <p:pic>
        <p:nvPicPr>
          <p:cNvPr id="722" name="Google Shape;722;p72"/>
          <p:cNvPicPr preferRelativeResize="0"/>
          <p:nvPr/>
        </p:nvPicPr>
        <p:blipFill rotWithShape="1">
          <a:blip r:embed="rId10">
            <a:alphaModFix/>
          </a:blip>
          <a:srcRect/>
          <a:stretch/>
        </p:blipFill>
        <p:spPr>
          <a:xfrm>
            <a:off x="5867400" y="5029200"/>
            <a:ext cx="314325" cy="306387"/>
          </a:xfrm>
          <a:prstGeom prst="rect">
            <a:avLst/>
          </a:prstGeom>
          <a:noFill/>
          <a:ln>
            <a:noFill/>
          </a:ln>
        </p:spPr>
      </p:pic>
      <p:pic>
        <p:nvPicPr>
          <p:cNvPr id="723" name="Google Shape;723;p72"/>
          <p:cNvPicPr preferRelativeResize="0"/>
          <p:nvPr/>
        </p:nvPicPr>
        <p:blipFill rotWithShape="1">
          <a:blip r:embed="rId11">
            <a:alphaModFix/>
          </a:blip>
          <a:srcRect/>
          <a:stretch/>
        </p:blipFill>
        <p:spPr>
          <a:xfrm>
            <a:off x="5849937" y="4149725"/>
            <a:ext cx="350837" cy="392112"/>
          </a:xfrm>
          <a:prstGeom prst="rect">
            <a:avLst/>
          </a:prstGeom>
          <a:noFill/>
          <a:ln>
            <a:noFill/>
          </a:ln>
        </p:spPr>
      </p:pic>
      <p:pic>
        <p:nvPicPr>
          <p:cNvPr id="724" name="Google Shape;724;p72"/>
          <p:cNvPicPr preferRelativeResize="0"/>
          <p:nvPr/>
        </p:nvPicPr>
        <p:blipFill rotWithShape="1">
          <a:blip r:embed="rId12">
            <a:alphaModFix/>
          </a:blip>
          <a:srcRect/>
          <a:stretch/>
        </p:blipFill>
        <p:spPr>
          <a:xfrm>
            <a:off x="5881687" y="2354262"/>
            <a:ext cx="1028700" cy="1227137"/>
          </a:xfrm>
          <a:prstGeom prst="rect">
            <a:avLst/>
          </a:prstGeom>
          <a:noFill/>
          <a:ln>
            <a:noFill/>
          </a:ln>
        </p:spPr>
      </p:pic>
      <p:pic>
        <p:nvPicPr>
          <p:cNvPr id="725" name="Google Shape;725;p72"/>
          <p:cNvPicPr preferRelativeResize="0"/>
          <p:nvPr/>
        </p:nvPicPr>
        <p:blipFill rotWithShape="1">
          <a:blip r:embed="rId13">
            <a:alphaModFix/>
          </a:blip>
          <a:srcRect/>
          <a:stretch/>
        </p:blipFill>
        <p:spPr>
          <a:xfrm>
            <a:off x="7688262" y="2144712"/>
            <a:ext cx="682625" cy="231775"/>
          </a:xfrm>
          <a:prstGeom prst="rect">
            <a:avLst/>
          </a:prstGeom>
          <a:noFill/>
          <a:ln>
            <a:noFill/>
          </a:ln>
        </p:spPr>
      </p:pic>
      <p:sp>
        <p:nvSpPr>
          <p:cNvPr id="726" name="Google Shape;726;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15"/>
                                        </p:tgtEl>
                                        <p:attrNameLst>
                                          <p:attrName>style.visibility</p:attrName>
                                        </p:attrNameLst>
                                      </p:cBhvr>
                                      <p:to>
                                        <p:strVal val="visible"/>
                                      </p:to>
                                    </p:set>
                                    <p:anim calcmode="lin" valueType="num">
                                      <p:cBhvr additive="base">
                                        <p:cTn id="7" dur="500"/>
                                        <p:tgtEl>
                                          <p:spTgt spid="715"/>
                                        </p:tgtEl>
                                        <p:attrNameLst>
                                          <p:attrName>ppt_w</p:attrName>
                                        </p:attrNameLst>
                                      </p:cBhvr>
                                      <p:tavLst>
                                        <p:tav tm="0">
                                          <p:val>
                                            <p:strVal val="0"/>
                                          </p:val>
                                        </p:tav>
                                        <p:tav tm="100000">
                                          <p:val>
                                            <p:strVal val="#ppt_w"/>
                                          </p:val>
                                        </p:tav>
                                      </p:tavLst>
                                    </p:anim>
                                    <p:anim calcmode="lin" valueType="num">
                                      <p:cBhvr additive="base">
                                        <p:cTn id="8" dur="500"/>
                                        <p:tgtEl>
                                          <p:spTgt spid="71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16"/>
                                        </p:tgtEl>
                                        <p:attrNameLst>
                                          <p:attrName>style.visibility</p:attrName>
                                        </p:attrNameLst>
                                      </p:cBhvr>
                                      <p:to>
                                        <p:strVal val="visible"/>
                                      </p:to>
                                    </p:set>
                                    <p:animEffect transition="in" filter="fade">
                                      <p:cBhvr>
                                        <p:cTn id="13" dur="1822"/>
                                        <p:tgtEl>
                                          <p:spTgt spid="7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
                                        </p:tgtEl>
                                        <p:attrNameLst>
                                          <p:attrName>style.visibility</p:attrName>
                                        </p:attrNameLst>
                                      </p:cBhvr>
                                      <p:to>
                                        <p:strVal val="visible"/>
                                      </p:to>
                                    </p:set>
                                    <p:animEffect transition="in" filter="fade">
                                      <p:cBhvr>
                                        <p:cTn id="18" dur="500"/>
                                        <p:tgtEl>
                                          <p:spTgt spid="7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8"/>
                                        </p:tgtEl>
                                        <p:attrNameLst>
                                          <p:attrName>style.visibility</p:attrName>
                                        </p:attrNameLst>
                                      </p:cBhvr>
                                      <p:to>
                                        <p:strVal val="visible"/>
                                      </p:to>
                                    </p:set>
                                    <p:animEffect transition="in" filter="fade">
                                      <p:cBhvr>
                                        <p:cTn id="23" dur="500"/>
                                        <p:tgtEl>
                                          <p:spTgt spid="7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19"/>
                                        </p:tgtEl>
                                        <p:attrNameLst>
                                          <p:attrName>style.visibility</p:attrName>
                                        </p:attrNameLst>
                                      </p:cBhvr>
                                      <p:to>
                                        <p:strVal val="visible"/>
                                      </p:to>
                                    </p:set>
                                    <p:animEffect transition="in" filter="fade">
                                      <p:cBhvr>
                                        <p:cTn id="28" dur="500"/>
                                        <p:tgtEl>
                                          <p:spTgt spid="7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20"/>
                                        </p:tgtEl>
                                        <p:attrNameLst>
                                          <p:attrName>style.visibility</p:attrName>
                                        </p:attrNameLst>
                                      </p:cBhvr>
                                      <p:to>
                                        <p:strVal val="visible"/>
                                      </p:to>
                                    </p:set>
                                    <p:animEffect transition="in" filter="fade">
                                      <p:cBhvr>
                                        <p:cTn id="33" dur="500"/>
                                        <p:tgtEl>
                                          <p:spTgt spid="7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1"/>
                                        </p:tgtEl>
                                        <p:attrNameLst>
                                          <p:attrName>style.visibility</p:attrName>
                                        </p:attrNameLst>
                                      </p:cBhvr>
                                      <p:to>
                                        <p:strVal val="visible"/>
                                      </p:to>
                                    </p:set>
                                    <p:animEffect transition="in" filter="fade">
                                      <p:cBhvr>
                                        <p:cTn id="38" dur="500"/>
                                        <p:tgtEl>
                                          <p:spTgt spid="7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22"/>
                                        </p:tgtEl>
                                        <p:attrNameLst>
                                          <p:attrName>style.visibility</p:attrName>
                                        </p:attrNameLst>
                                      </p:cBhvr>
                                      <p:to>
                                        <p:strVal val="visible"/>
                                      </p:to>
                                    </p:set>
                                    <p:animEffect transition="in" filter="fade">
                                      <p:cBhvr>
                                        <p:cTn id="43" dur="500"/>
                                        <p:tgtEl>
                                          <p:spTgt spid="7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23"/>
                                        </p:tgtEl>
                                        <p:attrNameLst>
                                          <p:attrName>style.visibility</p:attrName>
                                        </p:attrNameLst>
                                      </p:cBhvr>
                                      <p:to>
                                        <p:strVal val="visible"/>
                                      </p:to>
                                    </p:set>
                                    <p:animEffect transition="in" filter="fade">
                                      <p:cBhvr>
                                        <p:cTn id="48" dur="500"/>
                                        <p:tgtEl>
                                          <p:spTgt spid="7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24"/>
                                        </p:tgtEl>
                                        <p:attrNameLst>
                                          <p:attrName>style.visibility</p:attrName>
                                        </p:attrNameLst>
                                      </p:cBhvr>
                                      <p:to>
                                        <p:strVal val="visible"/>
                                      </p:to>
                                    </p:set>
                                    <p:animEffect transition="in" filter="fade">
                                      <p:cBhvr>
                                        <p:cTn id="53" dur="500"/>
                                        <p:tgtEl>
                                          <p:spTgt spid="7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25"/>
                                        </p:tgtEl>
                                        <p:attrNameLst>
                                          <p:attrName>style.visibility</p:attrName>
                                        </p:attrNameLst>
                                      </p:cBhvr>
                                      <p:to>
                                        <p:strVal val="visible"/>
                                      </p:to>
                                    </p:set>
                                    <p:animEffect transition="in" filter="fade">
                                      <p:cBhvr>
                                        <p:cTn id="58"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1"/>
        <p:cNvGrpSpPr/>
        <p:nvPr/>
      </p:nvGrpSpPr>
      <p:grpSpPr>
        <a:xfrm>
          <a:off x="0" y="0"/>
          <a:ext cx="0" cy="0"/>
          <a:chOff x="0" y="0"/>
          <a:chExt cx="0" cy="0"/>
        </a:xfrm>
      </p:grpSpPr>
      <p:sp>
        <p:nvSpPr>
          <p:cNvPr id="732" name="Google Shape;732;p73"/>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26.13:  </a:t>
            </a:r>
            <a:r>
              <a:rPr lang="en-US" sz="2000" b="1" i="1" u="none">
                <a:solidFill>
                  <a:schemeClr val="dk1"/>
                </a:solidFill>
                <a:latin typeface="Times"/>
                <a:ea typeface="Times"/>
                <a:cs typeface="Times"/>
                <a:sym typeface="Times"/>
              </a:rPr>
              <a:t> Format of an e-mail</a:t>
            </a:r>
            <a:endParaRPr/>
          </a:p>
        </p:txBody>
      </p:sp>
      <p:pic>
        <p:nvPicPr>
          <p:cNvPr id="733" name="Google Shape;733;p73"/>
          <p:cNvPicPr preferRelativeResize="0"/>
          <p:nvPr/>
        </p:nvPicPr>
        <p:blipFill rotWithShape="1">
          <a:blip r:embed="rId3">
            <a:alphaModFix/>
          </a:blip>
          <a:srcRect/>
          <a:stretch/>
        </p:blipFill>
        <p:spPr>
          <a:xfrm>
            <a:off x="228600" y="762000"/>
            <a:ext cx="3735387" cy="5118100"/>
          </a:xfrm>
          <a:prstGeom prst="rect">
            <a:avLst/>
          </a:prstGeom>
          <a:noFill/>
          <a:ln>
            <a:noFill/>
          </a:ln>
        </p:spPr>
      </p:pic>
      <p:pic>
        <p:nvPicPr>
          <p:cNvPr id="734" name="Google Shape;734;p73"/>
          <p:cNvPicPr preferRelativeResize="0"/>
          <p:nvPr/>
        </p:nvPicPr>
        <p:blipFill rotWithShape="1">
          <a:blip r:embed="rId4">
            <a:alphaModFix/>
          </a:blip>
          <a:srcRect/>
          <a:stretch/>
        </p:blipFill>
        <p:spPr>
          <a:xfrm>
            <a:off x="4267200" y="1066800"/>
            <a:ext cx="4727575" cy="4792662"/>
          </a:xfrm>
          <a:prstGeom prst="rect">
            <a:avLst/>
          </a:prstGeom>
          <a:noFill/>
          <a:ln>
            <a:noFill/>
          </a:ln>
        </p:spPr>
      </p:pic>
      <p:pic>
        <p:nvPicPr>
          <p:cNvPr id="735" name="Google Shape;735;p73"/>
          <p:cNvPicPr preferRelativeResize="0"/>
          <p:nvPr/>
        </p:nvPicPr>
        <p:blipFill rotWithShape="1">
          <a:blip r:embed="rId5">
            <a:alphaModFix/>
          </a:blip>
          <a:srcRect/>
          <a:stretch/>
        </p:blipFill>
        <p:spPr>
          <a:xfrm>
            <a:off x="1295400" y="6000750"/>
            <a:ext cx="1544637" cy="369887"/>
          </a:xfrm>
          <a:prstGeom prst="rect">
            <a:avLst/>
          </a:prstGeom>
          <a:noFill/>
          <a:ln>
            <a:noFill/>
          </a:ln>
        </p:spPr>
      </p:pic>
      <p:pic>
        <p:nvPicPr>
          <p:cNvPr id="736" name="Google Shape;736;p73"/>
          <p:cNvPicPr preferRelativeResize="0"/>
          <p:nvPr/>
        </p:nvPicPr>
        <p:blipFill rotWithShape="1">
          <a:blip r:embed="rId6">
            <a:alphaModFix/>
          </a:blip>
          <a:srcRect/>
          <a:stretch/>
        </p:blipFill>
        <p:spPr>
          <a:xfrm>
            <a:off x="5570537" y="6000750"/>
            <a:ext cx="2120900" cy="369887"/>
          </a:xfrm>
          <a:prstGeom prst="rect">
            <a:avLst/>
          </a:prstGeom>
          <a:noFill/>
          <a:ln>
            <a:noFill/>
          </a:ln>
        </p:spPr>
      </p:pic>
      <p:sp>
        <p:nvSpPr>
          <p:cNvPr id="737" name="Google Shape;737;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33"/>
                                        </p:tgtEl>
                                        <p:attrNameLst>
                                          <p:attrName>style.visibility</p:attrName>
                                        </p:attrNameLst>
                                      </p:cBhvr>
                                      <p:to>
                                        <p:strVal val="visible"/>
                                      </p:to>
                                    </p:set>
                                    <p:anim calcmode="lin" valueType="num">
                                      <p:cBhvr additive="base">
                                        <p:cTn id="7" dur="500"/>
                                        <p:tgtEl>
                                          <p:spTgt spid="733"/>
                                        </p:tgtEl>
                                        <p:attrNameLst>
                                          <p:attrName>ppt_w</p:attrName>
                                        </p:attrNameLst>
                                      </p:cBhvr>
                                      <p:tavLst>
                                        <p:tav tm="0">
                                          <p:val>
                                            <p:strVal val="0"/>
                                          </p:val>
                                        </p:tav>
                                        <p:tav tm="100000">
                                          <p:val>
                                            <p:strVal val="#ppt_w"/>
                                          </p:val>
                                        </p:tav>
                                      </p:tavLst>
                                    </p:anim>
                                    <p:anim calcmode="lin" valueType="num">
                                      <p:cBhvr additive="base">
                                        <p:cTn id="8" dur="500"/>
                                        <p:tgtEl>
                                          <p:spTgt spid="73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5"/>
                                        </p:tgtEl>
                                        <p:attrNameLst>
                                          <p:attrName>style.visibility</p:attrName>
                                        </p:attrNameLst>
                                      </p:cBhvr>
                                      <p:to>
                                        <p:strVal val="visible"/>
                                      </p:to>
                                    </p:set>
                                    <p:animEffect transition="in" filter="fade">
                                      <p:cBhvr>
                                        <p:cTn id="13" dur="2000"/>
                                        <p:tgtEl>
                                          <p:spTgt spid="735"/>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734"/>
                                        </p:tgtEl>
                                        <p:attrNameLst>
                                          <p:attrName>style.visibility</p:attrName>
                                        </p:attrNameLst>
                                      </p:cBhvr>
                                      <p:to>
                                        <p:strVal val="visible"/>
                                      </p:to>
                                    </p:set>
                                    <p:anim calcmode="lin" valueType="num">
                                      <p:cBhvr additive="base">
                                        <p:cTn id="18" dur="500"/>
                                        <p:tgtEl>
                                          <p:spTgt spid="734"/>
                                        </p:tgtEl>
                                        <p:attrNameLst>
                                          <p:attrName>ppt_w</p:attrName>
                                        </p:attrNameLst>
                                      </p:cBhvr>
                                      <p:tavLst>
                                        <p:tav tm="0">
                                          <p:val>
                                            <p:strVal val="0"/>
                                          </p:val>
                                        </p:tav>
                                        <p:tav tm="100000">
                                          <p:val>
                                            <p:strVal val="#ppt_w"/>
                                          </p:val>
                                        </p:tav>
                                      </p:tavLst>
                                    </p:anim>
                                    <p:anim calcmode="lin" valueType="num">
                                      <p:cBhvr additive="base">
                                        <p:cTn id="19" dur="500"/>
                                        <p:tgtEl>
                                          <p:spTgt spid="734"/>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36"/>
                                        </p:tgtEl>
                                        <p:attrNameLst>
                                          <p:attrName>style.visibility</p:attrName>
                                        </p:attrNameLst>
                                      </p:cBhvr>
                                      <p:to>
                                        <p:strVal val="visible"/>
                                      </p:to>
                                    </p:set>
                                    <p:animEffect transition="in" filter="fade">
                                      <p:cBhvr>
                                        <p:cTn id="24" dur="20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2"/>
        <p:cNvGrpSpPr/>
        <p:nvPr/>
      </p:nvGrpSpPr>
      <p:grpSpPr>
        <a:xfrm>
          <a:off x="0" y="0"/>
          <a:ext cx="0" cy="0"/>
          <a:chOff x="0" y="0"/>
          <a:chExt cx="0" cy="0"/>
        </a:xfrm>
      </p:grpSpPr>
      <p:sp>
        <p:nvSpPr>
          <p:cNvPr id="743" name="Google Shape;743;p74"/>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26.14:  </a:t>
            </a:r>
            <a:r>
              <a:rPr lang="en-US" sz="2000" b="1" i="1" u="none">
                <a:solidFill>
                  <a:schemeClr val="dk1"/>
                </a:solidFill>
                <a:latin typeface="Times"/>
                <a:ea typeface="Times"/>
                <a:cs typeface="Times"/>
                <a:sym typeface="Times"/>
              </a:rPr>
              <a:t>E-mail address</a:t>
            </a:r>
            <a:endParaRPr/>
          </a:p>
        </p:txBody>
      </p:sp>
      <p:pic>
        <p:nvPicPr>
          <p:cNvPr id="744" name="Google Shape;744;p74"/>
          <p:cNvPicPr preferRelativeResize="0"/>
          <p:nvPr/>
        </p:nvPicPr>
        <p:blipFill rotWithShape="1">
          <a:blip r:embed="rId3">
            <a:alphaModFix/>
          </a:blip>
          <a:srcRect/>
          <a:stretch/>
        </p:blipFill>
        <p:spPr>
          <a:xfrm>
            <a:off x="457200" y="2606675"/>
            <a:ext cx="3341687" cy="800100"/>
          </a:xfrm>
          <a:prstGeom prst="rect">
            <a:avLst/>
          </a:prstGeom>
          <a:noFill/>
          <a:ln>
            <a:noFill/>
          </a:ln>
        </p:spPr>
      </p:pic>
      <p:pic>
        <p:nvPicPr>
          <p:cNvPr id="745" name="Google Shape;745;p74"/>
          <p:cNvPicPr preferRelativeResize="0"/>
          <p:nvPr/>
        </p:nvPicPr>
        <p:blipFill rotWithShape="1">
          <a:blip r:embed="rId4">
            <a:alphaModFix/>
          </a:blip>
          <a:srcRect/>
          <a:stretch/>
        </p:blipFill>
        <p:spPr>
          <a:xfrm>
            <a:off x="4346575" y="2606675"/>
            <a:ext cx="4187825" cy="806450"/>
          </a:xfrm>
          <a:prstGeom prst="rect">
            <a:avLst/>
          </a:prstGeom>
          <a:noFill/>
          <a:ln>
            <a:noFill/>
          </a:ln>
        </p:spPr>
      </p:pic>
      <p:pic>
        <p:nvPicPr>
          <p:cNvPr id="746" name="Google Shape;746;p74"/>
          <p:cNvPicPr preferRelativeResize="0"/>
          <p:nvPr/>
        </p:nvPicPr>
        <p:blipFill rotWithShape="1">
          <a:blip r:embed="rId5">
            <a:alphaModFix/>
          </a:blip>
          <a:srcRect/>
          <a:stretch/>
        </p:blipFill>
        <p:spPr>
          <a:xfrm>
            <a:off x="3886200" y="2606675"/>
            <a:ext cx="381000" cy="463550"/>
          </a:xfrm>
          <a:prstGeom prst="rect">
            <a:avLst/>
          </a:prstGeom>
          <a:noFill/>
          <a:ln>
            <a:noFill/>
          </a:ln>
        </p:spPr>
      </p:pic>
      <p:sp>
        <p:nvSpPr>
          <p:cNvPr id="747" name="Google Shape;747;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500"/>
                                        <p:tgtEl>
                                          <p:spTgt spid="744"/>
                                        </p:tgtEl>
                                        <p:attrNameLst>
                                          <p:attrName>ppt_w</p:attrName>
                                        </p:attrNameLst>
                                      </p:cBhvr>
                                      <p:tavLst>
                                        <p:tav tm="0">
                                          <p:val>
                                            <p:strVal val="0"/>
                                          </p:val>
                                        </p:tav>
                                        <p:tav tm="100000">
                                          <p:val>
                                            <p:strVal val="#ppt_w"/>
                                          </p:val>
                                        </p:tav>
                                      </p:tavLst>
                                    </p:anim>
                                    <p:anim calcmode="lin" valueType="num">
                                      <p:cBhvr additive="base">
                                        <p:cTn id="8" dur="5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45"/>
                                        </p:tgtEl>
                                        <p:attrNameLst>
                                          <p:attrName>style.visibility</p:attrName>
                                        </p:attrNameLst>
                                      </p:cBhvr>
                                      <p:to>
                                        <p:strVal val="visible"/>
                                      </p:to>
                                    </p:set>
                                    <p:anim calcmode="lin" valueType="num">
                                      <p:cBhvr additive="base">
                                        <p:cTn id="13" dur="500"/>
                                        <p:tgtEl>
                                          <p:spTgt spid="745"/>
                                        </p:tgtEl>
                                        <p:attrNameLst>
                                          <p:attrName>ppt_w</p:attrName>
                                        </p:attrNameLst>
                                      </p:cBhvr>
                                      <p:tavLst>
                                        <p:tav tm="0">
                                          <p:val>
                                            <p:strVal val="0"/>
                                          </p:val>
                                        </p:tav>
                                        <p:tav tm="100000">
                                          <p:val>
                                            <p:strVal val="#ppt_w"/>
                                          </p:val>
                                        </p:tav>
                                      </p:tavLst>
                                    </p:anim>
                                    <p:anim calcmode="lin" valueType="num">
                                      <p:cBhvr additive="base">
                                        <p:cTn id="14" dur="500"/>
                                        <p:tgtEl>
                                          <p:spTgt spid="745"/>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46"/>
                                        </p:tgtEl>
                                        <p:attrNameLst>
                                          <p:attrName>style.visibility</p:attrName>
                                        </p:attrNameLst>
                                      </p:cBhvr>
                                      <p:to>
                                        <p:strVal val="visible"/>
                                      </p:to>
                                    </p:set>
                                    <p:animEffect transition="in" filter="fade">
                                      <p:cBhvr>
                                        <p:cTn id="19" dur="1822"/>
                                        <p:tgtEl>
                                          <p:spTgt spid="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75"/>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26.15:  </a:t>
            </a:r>
            <a:r>
              <a:rPr lang="en-US" sz="2000" b="1" i="1" u="none">
                <a:solidFill>
                  <a:schemeClr val="dk1"/>
                </a:solidFill>
                <a:latin typeface="Times"/>
                <a:ea typeface="Times"/>
                <a:cs typeface="Times"/>
                <a:sym typeface="Times"/>
              </a:rPr>
              <a:t>Protocols used in electronic mail</a:t>
            </a:r>
            <a:endParaRPr/>
          </a:p>
        </p:txBody>
      </p:sp>
      <p:pic>
        <p:nvPicPr>
          <p:cNvPr id="754" name="Google Shape;754;p75"/>
          <p:cNvPicPr preferRelativeResize="0"/>
          <p:nvPr/>
        </p:nvPicPr>
        <p:blipFill rotWithShape="1">
          <a:blip r:embed="rId3">
            <a:alphaModFix/>
          </a:blip>
          <a:srcRect/>
          <a:stretch/>
        </p:blipFill>
        <p:spPr>
          <a:xfrm>
            <a:off x="174625" y="1752600"/>
            <a:ext cx="8740775" cy="1706562"/>
          </a:xfrm>
          <a:prstGeom prst="rect">
            <a:avLst/>
          </a:prstGeom>
          <a:noFill/>
          <a:ln>
            <a:noFill/>
          </a:ln>
        </p:spPr>
      </p:pic>
      <p:pic>
        <p:nvPicPr>
          <p:cNvPr id="755" name="Google Shape;755;p75"/>
          <p:cNvPicPr preferRelativeResize="0"/>
          <p:nvPr/>
        </p:nvPicPr>
        <p:blipFill rotWithShape="1">
          <a:blip r:embed="rId4">
            <a:alphaModFix/>
          </a:blip>
          <a:srcRect/>
          <a:stretch/>
        </p:blipFill>
        <p:spPr>
          <a:xfrm>
            <a:off x="712787" y="3459162"/>
            <a:ext cx="2114550" cy="568325"/>
          </a:xfrm>
          <a:prstGeom prst="rect">
            <a:avLst/>
          </a:prstGeom>
          <a:noFill/>
          <a:ln>
            <a:noFill/>
          </a:ln>
        </p:spPr>
      </p:pic>
      <p:pic>
        <p:nvPicPr>
          <p:cNvPr id="756" name="Google Shape;756;p75"/>
          <p:cNvPicPr preferRelativeResize="0"/>
          <p:nvPr/>
        </p:nvPicPr>
        <p:blipFill rotWithShape="1">
          <a:blip r:embed="rId5">
            <a:alphaModFix/>
          </a:blip>
          <a:srcRect/>
          <a:stretch/>
        </p:blipFill>
        <p:spPr>
          <a:xfrm>
            <a:off x="3365500" y="3459162"/>
            <a:ext cx="2359025" cy="568325"/>
          </a:xfrm>
          <a:prstGeom prst="rect">
            <a:avLst/>
          </a:prstGeom>
          <a:noFill/>
          <a:ln>
            <a:noFill/>
          </a:ln>
        </p:spPr>
      </p:pic>
      <p:pic>
        <p:nvPicPr>
          <p:cNvPr id="757" name="Google Shape;757;p75"/>
          <p:cNvPicPr preferRelativeResize="0"/>
          <p:nvPr/>
        </p:nvPicPr>
        <p:blipFill rotWithShape="1">
          <a:blip r:embed="rId6">
            <a:alphaModFix/>
          </a:blip>
          <a:srcRect/>
          <a:stretch/>
        </p:blipFill>
        <p:spPr>
          <a:xfrm>
            <a:off x="6213475" y="3459162"/>
            <a:ext cx="2092325" cy="568325"/>
          </a:xfrm>
          <a:prstGeom prst="rect">
            <a:avLst/>
          </a:prstGeom>
          <a:noFill/>
          <a:ln>
            <a:noFill/>
          </a:ln>
        </p:spPr>
      </p:pic>
      <p:sp>
        <p:nvSpPr>
          <p:cNvPr id="758" name="Google Shape;758;p7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54"/>
                                        </p:tgtEl>
                                        <p:attrNameLst>
                                          <p:attrName>style.visibility</p:attrName>
                                        </p:attrNameLst>
                                      </p:cBhvr>
                                      <p:to>
                                        <p:strVal val="visible"/>
                                      </p:to>
                                    </p:set>
                                    <p:anim calcmode="lin" valueType="num">
                                      <p:cBhvr additive="base">
                                        <p:cTn id="7" dur="500"/>
                                        <p:tgtEl>
                                          <p:spTgt spid="754"/>
                                        </p:tgtEl>
                                        <p:attrNameLst>
                                          <p:attrName>ppt_w</p:attrName>
                                        </p:attrNameLst>
                                      </p:cBhvr>
                                      <p:tavLst>
                                        <p:tav tm="0">
                                          <p:val>
                                            <p:strVal val="0"/>
                                          </p:val>
                                        </p:tav>
                                        <p:tav tm="100000">
                                          <p:val>
                                            <p:strVal val="#ppt_w"/>
                                          </p:val>
                                        </p:tav>
                                      </p:tavLst>
                                    </p:anim>
                                    <p:anim calcmode="lin" valueType="num">
                                      <p:cBhvr additive="base">
                                        <p:cTn id="8" dur="500"/>
                                        <p:tgtEl>
                                          <p:spTgt spid="75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55"/>
                                        </p:tgtEl>
                                        <p:attrNameLst>
                                          <p:attrName>style.visibility</p:attrName>
                                        </p:attrNameLst>
                                      </p:cBhvr>
                                      <p:to>
                                        <p:strVal val="visible"/>
                                      </p:to>
                                    </p:set>
                                    <p:animEffect transition="in" filter="fade">
                                      <p:cBhvr>
                                        <p:cTn id="13" dur="1000"/>
                                        <p:tgtEl>
                                          <p:spTgt spid="7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6"/>
                                        </p:tgtEl>
                                        <p:attrNameLst>
                                          <p:attrName>style.visibility</p:attrName>
                                        </p:attrNameLst>
                                      </p:cBhvr>
                                      <p:to>
                                        <p:strVal val="visible"/>
                                      </p:to>
                                    </p:set>
                                    <p:animEffect transition="in" filter="fade">
                                      <p:cBhvr>
                                        <p:cTn id="18" dur="1000"/>
                                        <p:tgtEl>
                                          <p:spTgt spid="7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7"/>
                                        </p:tgtEl>
                                        <p:attrNameLst>
                                          <p:attrName>style.visibility</p:attrName>
                                        </p:attrNameLst>
                                      </p:cBhvr>
                                      <p:to>
                                        <p:strVal val="visible"/>
                                      </p:to>
                                    </p:set>
                                    <p:animEffect transition="in" filter="fade">
                                      <p:cBhvr>
                                        <p:cTn id="23" dur="10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3"/>
        <p:cNvGrpSpPr/>
        <p:nvPr/>
      </p:nvGrpSpPr>
      <p:grpSpPr>
        <a:xfrm>
          <a:off x="0" y="0"/>
          <a:ext cx="0" cy="0"/>
          <a:chOff x="0" y="0"/>
          <a:chExt cx="0" cy="0"/>
        </a:xfrm>
      </p:grpSpPr>
      <p:sp>
        <p:nvSpPr>
          <p:cNvPr id="764" name="Google Shape;764;p76"/>
          <p:cNvSpPr txBox="1"/>
          <p:nvPr/>
        </p:nvSpPr>
        <p:spPr>
          <a:xfrm>
            <a:off x="838200" y="76200"/>
            <a:ext cx="41910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26.6</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SMTP Commands</a:t>
            </a:r>
            <a:endParaRPr/>
          </a:p>
        </p:txBody>
      </p:sp>
      <p:pic>
        <p:nvPicPr>
          <p:cNvPr id="765" name="Google Shape;765;p76"/>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766" name="Google Shape;766;p76"/>
          <p:cNvGrpSpPr/>
          <p:nvPr/>
        </p:nvGrpSpPr>
        <p:grpSpPr>
          <a:xfrm>
            <a:off x="514350" y="865187"/>
            <a:ext cx="8248650" cy="5584825"/>
            <a:chOff x="514350" y="864870"/>
            <a:chExt cx="8248650" cy="5585460"/>
          </a:xfrm>
        </p:grpSpPr>
        <p:grpSp>
          <p:nvGrpSpPr>
            <p:cNvPr id="767" name="Google Shape;767;p76"/>
            <p:cNvGrpSpPr/>
            <p:nvPr/>
          </p:nvGrpSpPr>
          <p:grpSpPr>
            <a:xfrm>
              <a:off x="514350" y="914400"/>
              <a:ext cx="8248650" cy="5535930"/>
              <a:chOff x="514350" y="914400"/>
              <a:chExt cx="8248650" cy="5535930"/>
            </a:xfrm>
          </p:grpSpPr>
          <p:pic>
            <p:nvPicPr>
              <p:cNvPr id="768" name="Google Shape;768;p76"/>
              <p:cNvPicPr preferRelativeResize="0"/>
              <p:nvPr/>
            </p:nvPicPr>
            <p:blipFill rotWithShape="1">
              <a:blip r:embed="rId4">
                <a:alphaModFix/>
              </a:blip>
              <a:srcRect/>
              <a:stretch/>
            </p:blipFill>
            <p:spPr>
              <a:xfrm>
                <a:off x="514350" y="914400"/>
                <a:ext cx="8248650" cy="1730375"/>
              </a:xfrm>
              <a:prstGeom prst="rect">
                <a:avLst/>
              </a:prstGeom>
              <a:noFill/>
              <a:ln>
                <a:noFill/>
              </a:ln>
            </p:spPr>
          </p:pic>
          <p:pic>
            <p:nvPicPr>
              <p:cNvPr id="769" name="Google Shape;769;p76"/>
              <p:cNvPicPr preferRelativeResize="0"/>
              <p:nvPr/>
            </p:nvPicPr>
            <p:blipFill rotWithShape="1">
              <a:blip r:embed="rId5">
                <a:alphaModFix/>
              </a:blip>
              <a:srcRect/>
              <a:stretch/>
            </p:blipFill>
            <p:spPr>
              <a:xfrm>
                <a:off x="521970" y="2590800"/>
                <a:ext cx="8241030" cy="3859530"/>
              </a:xfrm>
              <a:prstGeom prst="rect">
                <a:avLst/>
              </a:prstGeom>
              <a:noFill/>
              <a:ln>
                <a:noFill/>
              </a:ln>
            </p:spPr>
          </p:pic>
        </p:grpSp>
        <p:sp>
          <p:nvSpPr>
            <p:cNvPr id="770" name="Google Shape;770;p76"/>
            <p:cNvSpPr txBox="1"/>
            <p:nvPr/>
          </p:nvSpPr>
          <p:spPr>
            <a:xfrm>
              <a:off x="575441" y="864870"/>
              <a:ext cx="8138160" cy="553593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771" name="Google Shape;771;p7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77"/>
          <p:cNvSpPr txBox="1"/>
          <p:nvPr/>
        </p:nvSpPr>
        <p:spPr>
          <a:xfrm>
            <a:off x="838200" y="76200"/>
            <a:ext cx="56388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26.7</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SMTP responses (</a:t>
            </a:r>
            <a:r>
              <a:rPr lang="en-US" sz="2000" b="1" i="0" u="none">
                <a:solidFill>
                  <a:srgbClr val="FF0000"/>
                </a:solidFill>
                <a:latin typeface="Times"/>
                <a:ea typeface="Times"/>
                <a:cs typeface="Times"/>
                <a:sym typeface="Times"/>
              </a:rPr>
              <a:t>Continued</a:t>
            </a:r>
            <a:r>
              <a:rPr lang="en-US" sz="2000" b="1" i="0" u="none">
                <a:solidFill>
                  <a:srgbClr val="002060"/>
                </a:solidFill>
                <a:latin typeface="Times"/>
                <a:ea typeface="Times"/>
                <a:cs typeface="Times"/>
                <a:sym typeface="Times"/>
              </a:rPr>
              <a:t>)</a:t>
            </a:r>
            <a:endParaRPr/>
          </a:p>
        </p:txBody>
      </p:sp>
      <p:pic>
        <p:nvPicPr>
          <p:cNvPr id="778" name="Google Shape;778;p77"/>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779" name="Google Shape;779;p77"/>
          <p:cNvGrpSpPr/>
          <p:nvPr/>
        </p:nvGrpSpPr>
        <p:grpSpPr>
          <a:xfrm>
            <a:off x="457200" y="1219200"/>
            <a:ext cx="8289925" cy="4237037"/>
            <a:chOff x="457200" y="1219200"/>
            <a:chExt cx="8289925" cy="4237038"/>
          </a:xfrm>
        </p:grpSpPr>
        <p:pic>
          <p:nvPicPr>
            <p:cNvPr id="780" name="Google Shape;780;p77"/>
            <p:cNvPicPr preferRelativeResize="0"/>
            <p:nvPr/>
          </p:nvPicPr>
          <p:blipFill rotWithShape="1">
            <a:blip r:embed="rId4">
              <a:alphaModFix/>
            </a:blip>
            <a:srcRect/>
            <a:stretch/>
          </p:blipFill>
          <p:spPr>
            <a:xfrm>
              <a:off x="457200" y="1219200"/>
              <a:ext cx="8289925" cy="4237038"/>
            </a:xfrm>
            <a:prstGeom prst="rect">
              <a:avLst/>
            </a:prstGeom>
            <a:noFill/>
            <a:ln>
              <a:noFill/>
            </a:ln>
          </p:spPr>
        </p:pic>
        <p:sp>
          <p:nvSpPr>
            <p:cNvPr id="781" name="Google Shape;781;p77"/>
            <p:cNvSpPr txBox="1"/>
            <p:nvPr/>
          </p:nvSpPr>
          <p:spPr>
            <a:xfrm>
              <a:off x="461140" y="1219200"/>
              <a:ext cx="8155809" cy="4237038"/>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782" name="Google Shape;782;p7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78"/>
          <p:cNvSpPr txBox="1"/>
          <p:nvPr/>
        </p:nvSpPr>
        <p:spPr>
          <a:xfrm>
            <a:off x="762000" y="76200"/>
            <a:ext cx="53340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26.7</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SMTP responses (continued)</a:t>
            </a:r>
            <a:endParaRPr/>
          </a:p>
        </p:txBody>
      </p:sp>
      <p:pic>
        <p:nvPicPr>
          <p:cNvPr id="789" name="Google Shape;789;p78"/>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790" name="Google Shape;790;p78"/>
          <p:cNvGrpSpPr/>
          <p:nvPr/>
        </p:nvGrpSpPr>
        <p:grpSpPr>
          <a:xfrm>
            <a:off x="381000" y="1828800"/>
            <a:ext cx="8328025" cy="3146425"/>
            <a:chOff x="381000" y="1828800"/>
            <a:chExt cx="8328025" cy="3146425"/>
          </a:xfrm>
        </p:grpSpPr>
        <p:pic>
          <p:nvPicPr>
            <p:cNvPr id="791" name="Google Shape;791;p78"/>
            <p:cNvPicPr preferRelativeResize="0"/>
            <p:nvPr/>
          </p:nvPicPr>
          <p:blipFill rotWithShape="1">
            <a:blip r:embed="rId4">
              <a:alphaModFix/>
            </a:blip>
            <a:srcRect/>
            <a:stretch/>
          </p:blipFill>
          <p:spPr>
            <a:xfrm>
              <a:off x="381000" y="1828800"/>
              <a:ext cx="8328025" cy="3146425"/>
            </a:xfrm>
            <a:prstGeom prst="rect">
              <a:avLst/>
            </a:prstGeom>
            <a:noFill/>
            <a:ln>
              <a:noFill/>
            </a:ln>
          </p:spPr>
        </p:pic>
        <p:sp>
          <p:nvSpPr>
            <p:cNvPr id="792" name="Google Shape;792;p78"/>
            <p:cNvSpPr txBox="1"/>
            <p:nvPr/>
          </p:nvSpPr>
          <p:spPr>
            <a:xfrm>
              <a:off x="461140" y="1828801"/>
              <a:ext cx="8155809" cy="3146424"/>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793" name="Google Shape;793;p7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3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8" name="Google Shape;228;p34"/>
          <p:cNvSpPr txBox="1"/>
          <p:nvPr/>
        </p:nvSpPr>
        <p:spPr>
          <a:xfrm>
            <a:off x="228600" y="406400"/>
            <a:ext cx="7313612" cy="5842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26-1   WORLD WIDE WEB AND HTTP</a:t>
            </a:r>
            <a:endParaRPr/>
          </a:p>
        </p:txBody>
      </p:sp>
      <p:sp>
        <p:nvSpPr>
          <p:cNvPr id="229" name="Google Shape;229;p3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0" name="Google Shape;230;p34"/>
          <p:cNvSpPr txBox="1"/>
          <p:nvPr/>
        </p:nvSpPr>
        <p:spPr>
          <a:xfrm>
            <a:off x="381000" y="1658937"/>
            <a:ext cx="8077200" cy="3046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In this section, we first introduce the World Wide Web (abbreviated WWW or Web). We then discuss the Hyper-Text Transfer Protocol (HTTP), the most common client-server application program used in relation to the Web.</a:t>
            </a:r>
            <a:endParaRPr/>
          </a:p>
        </p:txBody>
      </p:sp>
      <p:sp>
        <p:nvSpPr>
          <p:cNvPr id="231" name="Google Shape;231;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8"/>
        <p:cNvGrpSpPr/>
        <p:nvPr/>
      </p:nvGrpSpPr>
      <p:grpSpPr>
        <a:xfrm>
          <a:off x="0" y="0"/>
          <a:ext cx="0" cy="0"/>
          <a:chOff x="0" y="0"/>
          <a:chExt cx="0" cy="0"/>
        </a:xfrm>
      </p:grpSpPr>
      <p:sp>
        <p:nvSpPr>
          <p:cNvPr id="799" name="Google Shape;799;p79"/>
          <p:cNvSpPr txBox="1"/>
          <p:nvPr/>
        </p:nvSpPr>
        <p:spPr>
          <a:xfrm>
            <a:off x="76200" y="696912"/>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To show the three mail transfer phases, we show all of the steps described above using the information depicted in Figure 26.16. In the figure, we have separated the messages related to the envelope, header, and body in the data transfer section. Note that the steps in this figure are repeated two times in each e-mail transfer: </a:t>
            </a:r>
            <a:r>
              <a:rPr lang="en-US" sz="2800" b="0" i="0" u="none" dirty="0">
                <a:solidFill>
                  <a:srgbClr val="00B0F0"/>
                </a:solidFill>
                <a:latin typeface="Times New Roman"/>
                <a:ea typeface="Times New Roman"/>
                <a:cs typeface="Times New Roman"/>
                <a:sym typeface="Times New Roman"/>
              </a:rPr>
              <a:t>once from the e-mail sender to the local mail server and once from the local mail server to the remote mail server. The local mail server, after receiving the whole e-mail message, may spool it and send it to the remote mail server at another time.</a:t>
            </a:r>
            <a:endParaRPr dirty="0">
              <a:solidFill>
                <a:srgbClr val="00B0F0"/>
              </a:solidFill>
            </a:endParaRPr>
          </a:p>
        </p:txBody>
      </p:sp>
      <p:grpSp>
        <p:nvGrpSpPr>
          <p:cNvPr id="800" name="Google Shape;800;p79"/>
          <p:cNvGrpSpPr/>
          <p:nvPr/>
        </p:nvGrpSpPr>
        <p:grpSpPr>
          <a:xfrm>
            <a:off x="0" y="0"/>
            <a:ext cx="9144000" cy="609600"/>
            <a:chOff x="0" y="2448"/>
            <a:chExt cx="5760" cy="384"/>
          </a:xfrm>
        </p:grpSpPr>
        <p:sp>
          <p:nvSpPr>
            <p:cNvPr id="801" name="Google Shape;801;p7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2" name="Google Shape;802;p79"/>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26.12</a:t>
              </a:r>
              <a:endParaRPr/>
            </a:p>
          </p:txBody>
        </p:sp>
      </p:grpSp>
      <p:sp>
        <p:nvSpPr>
          <p:cNvPr id="803" name="Google Shape;803;p7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8"/>
        <p:cNvGrpSpPr/>
        <p:nvPr/>
      </p:nvGrpSpPr>
      <p:grpSpPr>
        <a:xfrm>
          <a:off x="0" y="0"/>
          <a:ext cx="0" cy="0"/>
          <a:chOff x="0" y="0"/>
          <a:chExt cx="0" cy="0"/>
        </a:xfrm>
      </p:grpSpPr>
      <p:sp>
        <p:nvSpPr>
          <p:cNvPr id="809" name="Google Shape;809;p80"/>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26.16:  </a:t>
            </a:r>
            <a:r>
              <a:rPr lang="en-US" sz="2000" b="1" i="1" u="none">
                <a:solidFill>
                  <a:schemeClr val="dk1"/>
                </a:solidFill>
                <a:latin typeface="Times"/>
                <a:ea typeface="Times"/>
                <a:cs typeface="Times"/>
                <a:sym typeface="Times"/>
              </a:rPr>
              <a:t> Example 26.12</a:t>
            </a:r>
            <a:endParaRPr/>
          </a:p>
        </p:txBody>
      </p:sp>
      <p:pic>
        <p:nvPicPr>
          <p:cNvPr id="810" name="Google Shape;810;p80"/>
          <p:cNvPicPr preferRelativeResize="0"/>
          <p:nvPr/>
        </p:nvPicPr>
        <p:blipFill rotWithShape="1">
          <a:blip r:embed="rId3">
            <a:alphaModFix/>
          </a:blip>
          <a:srcRect/>
          <a:stretch/>
        </p:blipFill>
        <p:spPr>
          <a:xfrm>
            <a:off x="2209800" y="533400"/>
            <a:ext cx="965200" cy="6049962"/>
          </a:xfrm>
          <a:prstGeom prst="rect">
            <a:avLst/>
          </a:prstGeom>
          <a:noFill/>
          <a:ln>
            <a:noFill/>
          </a:ln>
        </p:spPr>
      </p:pic>
      <p:pic>
        <p:nvPicPr>
          <p:cNvPr id="811" name="Google Shape;811;p80"/>
          <p:cNvPicPr preferRelativeResize="0"/>
          <p:nvPr/>
        </p:nvPicPr>
        <p:blipFill rotWithShape="1">
          <a:blip r:embed="rId4">
            <a:alphaModFix/>
          </a:blip>
          <a:srcRect/>
          <a:stretch/>
        </p:blipFill>
        <p:spPr>
          <a:xfrm>
            <a:off x="5381625" y="533400"/>
            <a:ext cx="1019175" cy="6018212"/>
          </a:xfrm>
          <a:prstGeom prst="rect">
            <a:avLst/>
          </a:prstGeom>
          <a:noFill/>
          <a:ln>
            <a:noFill/>
          </a:ln>
        </p:spPr>
      </p:pic>
      <p:pic>
        <p:nvPicPr>
          <p:cNvPr id="812" name="Google Shape;812;p80"/>
          <p:cNvPicPr preferRelativeResize="0"/>
          <p:nvPr/>
        </p:nvPicPr>
        <p:blipFill rotWithShape="1">
          <a:blip r:embed="rId5">
            <a:alphaModFix/>
          </a:blip>
          <a:srcRect/>
          <a:stretch/>
        </p:blipFill>
        <p:spPr>
          <a:xfrm>
            <a:off x="2665412" y="1752600"/>
            <a:ext cx="3343275" cy="1009650"/>
          </a:xfrm>
          <a:prstGeom prst="rect">
            <a:avLst/>
          </a:prstGeom>
          <a:noFill/>
          <a:ln>
            <a:noFill/>
          </a:ln>
        </p:spPr>
      </p:pic>
      <p:pic>
        <p:nvPicPr>
          <p:cNvPr id="813" name="Google Shape;813;p80"/>
          <p:cNvPicPr preferRelativeResize="0"/>
          <p:nvPr/>
        </p:nvPicPr>
        <p:blipFill rotWithShape="1">
          <a:blip r:embed="rId6">
            <a:alphaModFix/>
          </a:blip>
          <a:srcRect/>
          <a:stretch/>
        </p:blipFill>
        <p:spPr>
          <a:xfrm>
            <a:off x="2681287" y="2819400"/>
            <a:ext cx="3327400" cy="1381125"/>
          </a:xfrm>
          <a:prstGeom prst="rect">
            <a:avLst/>
          </a:prstGeom>
          <a:noFill/>
          <a:ln>
            <a:noFill/>
          </a:ln>
        </p:spPr>
      </p:pic>
      <p:pic>
        <p:nvPicPr>
          <p:cNvPr id="814" name="Google Shape;814;p80"/>
          <p:cNvPicPr preferRelativeResize="0"/>
          <p:nvPr/>
        </p:nvPicPr>
        <p:blipFill rotWithShape="1">
          <a:blip r:embed="rId7">
            <a:alphaModFix/>
          </a:blip>
          <a:srcRect/>
          <a:stretch/>
        </p:blipFill>
        <p:spPr>
          <a:xfrm>
            <a:off x="2678112" y="4343400"/>
            <a:ext cx="3313112" cy="161925"/>
          </a:xfrm>
          <a:prstGeom prst="rect">
            <a:avLst/>
          </a:prstGeom>
          <a:noFill/>
          <a:ln>
            <a:noFill/>
          </a:ln>
        </p:spPr>
      </p:pic>
      <p:pic>
        <p:nvPicPr>
          <p:cNvPr id="815" name="Google Shape;815;p80"/>
          <p:cNvPicPr preferRelativeResize="0"/>
          <p:nvPr/>
        </p:nvPicPr>
        <p:blipFill rotWithShape="1">
          <a:blip r:embed="rId8">
            <a:alphaModFix/>
          </a:blip>
          <a:srcRect/>
          <a:stretch/>
        </p:blipFill>
        <p:spPr>
          <a:xfrm>
            <a:off x="2728912" y="4648200"/>
            <a:ext cx="3322637" cy="1225550"/>
          </a:xfrm>
          <a:prstGeom prst="rect">
            <a:avLst/>
          </a:prstGeom>
          <a:noFill/>
          <a:ln>
            <a:noFill/>
          </a:ln>
        </p:spPr>
      </p:pic>
      <p:pic>
        <p:nvPicPr>
          <p:cNvPr id="816" name="Google Shape;816;p80"/>
          <p:cNvPicPr preferRelativeResize="0"/>
          <p:nvPr/>
        </p:nvPicPr>
        <p:blipFill rotWithShape="1">
          <a:blip r:embed="rId9">
            <a:alphaModFix/>
          </a:blip>
          <a:srcRect/>
          <a:stretch/>
        </p:blipFill>
        <p:spPr>
          <a:xfrm>
            <a:off x="2682875" y="5943600"/>
            <a:ext cx="3324225" cy="527050"/>
          </a:xfrm>
          <a:prstGeom prst="rect">
            <a:avLst/>
          </a:prstGeom>
          <a:noFill/>
          <a:ln>
            <a:noFill/>
          </a:ln>
        </p:spPr>
      </p:pic>
      <p:pic>
        <p:nvPicPr>
          <p:cNvPr id="817" name="Google Shape;817;p80"/>
          <p:cNvPicPr preferRelativeResize="0"/>
          <p:nvPr/>
        </p:nvPicPr>
        <p:blipFill rotWithShape="1">
          <a:blip r:embed="rId10">
            <a:alphaModFix/>
          </a:blip>
          <a:srcRect/>
          <a:stretch/>
        </p:blipFill>
        <p:spPr>
          <a:xfrm>
            <a:off x="2598737" y="914400"/>
            <a:ext cx="3370262" cy="698500"/>
          </a:xfrm>
          <a:prstGeom prst="rect">
            <a:avLst/>
          </a:prstGeom>
          <a:noFill/>
          <a:ln>
            <a:noFill/>
          </a:ln>
        </p:spPr>
      </p:pic>
      <p:pic>
        <p:nvPicPr>
          <p:cNvPr id="818" name="Google Shape;818;p80"/>
          <p:cNvPicPr preferRelativeResize="0"/>
          <p:nvPr/>
        </p:nvPicPr>
        <p:blipFill rotWithShape="1">
          <a:blip r:embed="rId11">
            <a:alphaModFix/>
          </a:blip>
          <a:srcRect/>
          <a:stretch/>
        </p:blipFill>
        <p:spPr>
          <a:xfrm>
            <a:off x="6521450" y="947737"/>
            <a:ext cx="987425" cy="530225"/>
          </a:xfrm>
          <a:prstGeom prst="rect">
            <a:avLst/>
          </a:prstGeom>
          <a:noFill/>
          <a:ln>
            <a:noFill/>
          </a:ln>
        </p:spPr>
      </p:pic>
      <p:pic>
        <p:nvPicPr>
          <p:cNvPr id="819" name="Google Shape;819;p80"/>
          <p:cNvPicPr preferRelativeResize="0"/>
          <p:nvPr/>
        </p:nvPicPr>
        <p:blipFill rotWithShape="1">
          <a:blip r:embed="rId12">
            <a:alphaModFix/>
          </a:blip>
          <a:srcRect/>
          <a:stretch/>
        </p:blipFill>
        <p:spPr>
          <a:xfrm>
            <a:off x="6553200" y="1797050"/>
            <a:ext cx="654050" cy="3994150"/>
          </a:xfrm>
          <a:prstGeom prst="rect">
            <a:avLst/>
          </a:prstGeom>
          <a:noFill/>
          <a:ln>
            <a:noFill/>
          </a:ln>
        </p:spPr>
      </p:pic>
      <p:pic>
        <p:nvPicPr>
          <p:cNvPr id="820" name="Google Shape;820;p80"/>
          <p:cNvPicPr preferRelativeResize="0"/>
          <p:nvPr/>
        </p:nvPicPr>
        <p:blipFill rotWithShape="1">
          <a:blip r:embed="rId13">
            <a:alphaModFix/>
          </a:blip>
          <a:srcRect/>
          <a:stretch/>
        </p:blipFill>
        <p:spPr>
          <a:xfrm>
            <a:off x="6577012" y="6024562"/>
            <a:ext cx="876300" cy="365125"/>
          </a:xfrm>
          <a:prstGeom prst="rect">
            <a:avLst/>
          </a:prstGeom>
          <a:noFill/>
          <a:ln>
            <a:noFill/>
          </a:ln>
        </p:spPr>
      </p:pic>
      <p:sp>
        <p:nvSpPr>
          <p:cNvPr id="821" name="Google Shape;821;p8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17"/>
                                        </p:tgtEl>
                                        <p:attrNameLst>
                                          <p:attrName>style.visibility</p:attrName>
                                        </p:attrNameLst>
                                      </p:cBhvr>
                                      <p:to>
                                        <p:strVal val="visible"/>
                                      </p:to>
                                    </p:set>
                                    <p:animEffect transition="in" filter="fade">
                                      <p:cBhvr>
                                        <p:cTn id="13" dur="500"/>
                                        <p:tgtEl>
                                          <p:spTgt spid="8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18"/>
                                        </p:tgtEl>
                                        <p:attrNameLst>
                                          <p:attrName>style.visibility</p:attrName>
                                        </p:attrNameLst>
                                      </p:cBhvr>
                                      <p:to>
                                        <p:strVal val="visible"/>
                                      </p:to>
                                    </p:set>
                                    <p:anim calcmode="lin" valueType="num">
                                      <p:cBhvr additive="base">
                                        <p:cTn id="18" dur="500"/>
                                        <p:tgtEl>
                                          <p:spTgt spid="8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500"/>
                                        <p:tgtEl>
                                          <p:spTgt spid="8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3"/>
                                        </p:tgtEl>
                                        <p:attrNameLst>
                                          <p:attrName>style.visibility</p:attrName>
                                        </p:attrNameLst>
                                      </p:cBhvr>
                                      <p:to>
                                        <p:strVal val="visible"/>
                                      </p:to>
                                    </p:set>
                                    <p:animEffect transition="in" filter="fade">
                                      <p:cBhvr>
                                        <p:cTn id="28" dur="500"/>
                                        <p:tgtEl>
                                          <p:spTgt spid="8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14"/>
                                        </p:tgtEl>
                                        <p:attrNameLst>
                                          <p:attrName>style.visibility</p:attrName>
                                        </p:attrNameLst>
                                      </p:cBhvr>
                                      <p:to>
                                        <p:strVal val="visible"/>
                                      </p:to>
                                    </p:set>
                                    <p:animEffect transition="in" filter="fade">
                                      <p:cBhvr>
                                        <p:cTn id="33" dur="1000"/>
                                        <p:tgtEl>
                                          <p:spTgt spid="8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15"/>
                                        </p:tgtEl>
                                        <p:attrNameLst>
                                          <p:attrName>style.visibility</p:attrName>
                                        </p:attrNameLst>
                                      </p:cBhvr>
                                      <p:to>
                                        <p:strVal val="visible"/>
                                      </p:to>
                                    </p:set>
                                    <p:animEffect transition="in" filter="fade">
                                      <p:cBhvr>
                                        <p:cTn id="38" dur="500"/>
                                        <p:tgtEl>
                                          <p:spTgt spid="8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819"/>
                                        </p:tgtEl>
                                        <p:attrNameLst>
                                          <p:attrName>style.visibility</p:attrName>
                                        </p:attrNameLst>
                                      </p:cBhvr>
                                      <p:to>
                                        <p:strVal val="visible"/>
                                      </p:to>
                                    </p:set>
                                    <p:anim calcmode="lin" valueType="num">
                                      <p:cBhvr additive="base">
                                        <p:cTn id="43" dur="500"/>
                                        <p:tgtEl>
                                          <p:spTgt spid="819"/>
                                        </p:tgtEl>
                                        <p:attrNameLst>
                                          <p:attrName>ppt_x</p:attrName>
                                        </p:attrNameLst>
                                      </p:cBhvr>
                                      <p:tavLst>
                                        <p:tav tm="0">
                                          <p:val>
                                            <p:strVal val="#ppt_x+1"/>
                                          </p:val>
                                        </p:tav>
                                        <p:tav tm="100000">
                                          <p:val>
                                            <p:strVal val="#ppt_x"/>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16"/>
                                        </p:tgtEl>
                                        <p:attrNameLst>
                                          <p:attrName>style.visibility</p:attrName>
                                        </p:attrNameLst>
                                      </p:cBhvr>
                                      <p:to>
                                        <p:strVal val="visible"/>
                                      </p:to>
                                    </p:set>
                                    <p:animEffect transition="in" filter="fade">
                                      <p:cBhvr>
                                        <p:cTn id="48" dur="500"/>
                                        <p:tgtEl>
                                          <p:spTgt spid="81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820"/>
                                        </p:tgtEl>
                                        <p:attrNameLst>
                                          <p:attrName>style.visibility</p:attrName>
                                        </p:attrNameLst>
                                      </p:cBhvr>
                                      <p:to>
                                        <p:strVal val="visible"/>
                                      </p:to>
                                    </p:set>
                                    <p:anim calcmode="lin" valueType="num">
                                      <p:cBhvr additive="base">
                                        <p:cTn id="53" dur="500"/>
                                        <p:tgtEl>
                                          <p:spTgt spid="8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6"/>
        <p:cNvGrpSpPr/>
        <p:nvPr/>
      </p:nvGrpSpPr>
      <p:grpSpPr>
        <a:xfrm>
          <a:off x="0" y="0"/>
          <a:ext cx="0" cy="0"/>
          <a:chOff x="0" y="0"/>
          <a:chExt cx="0" cy="0"/>
        </a:xfrm>
      </p:grpSpPr>
      <p:sp>
        <p:nvSpPr>
          <p:cNvPr id="827" name="Google Shape;827;p81"/>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26.17:  </a:t>
            </a:r>
            <a:r>
              <a:rPr lang="en-US" sz="2000" b="1" i="1" u="none">
                <a:solidFill>
                  <a:schemeClr val="dk1"/>
                </a:solidFill>
                <a:latin typeface="Times"/>
                <a:ea typeface="Times"/>
                <a:cs typeface="Times"/>
                <a:sym typeface="Times"/>
              </a:rPr>
              <a:t>POP3</a:t>
            </a:r>
            <a:endParaRPr/>
          </a:p>
        </p:txBody>
      </p:sp>
      <p:pic>
        <p:nvPicPr>
          <p:cNvPr id="828" name="Google Shape;828;p81"/>
          <p:cNvPicPr preferRelativeResize="0"/>
          <p:nvPr/>
        </p:nvPicPr>
        <p:blipFill rotWithShape="1">
          <a:blip r:embed="rId3">
            <a:alphaModFix/>
          </a:blip>
          <a:srcRect/>
          <a:stretch/>
        </p:blipFill>
        <p:spPr>
          <a:xfrm>
            <a:off x="152400" y="1143000"/>
            <a:ext cx="2165350" cy="4994275"/>
          </a:xfrm>
          <a:prstGeom prst="rect">
            <a:avLst/>
          </a:prstGeom>
          <a:noFill/>
          <a:ln>
            <a:noFill/>
          </a:ln>
        </p:spPr>
      </p:pic>
      <p:pic>
        <p:nvPicPr>
          <p:cNvPr id="829" name="Google Shape;829;p81"/>
          <p:cNvPicPr preferRelativeResize="0"/>
          <p:nvPr/>
        </p:nvPicPr>
        <p:blipFill rotWithShape="1">
          <a:blip r:embed="rId4">
            <a:alphaModFix/>
          </a:blip>
          <a:srcRect/>
          <a:stretch/>
        </p:blipFill>
        <p:spPr>
          <a:xfrm>
            <a:off x="6553200" y="1244600"/>
            <a:ext cx="2536825" cy="4892675"/>
          </a:xfrm>
          <a:prstGeom prst="rect">
            <a:avLst/>
          </a:prstGeom>
          <a:noFill/>
          <a:ln>
            <a:noFill/>
          </a:ln>
        </p:spPr>
      </p:pic>
      <p:pic>
        <p:nvPicPr>
          <p:cNvPr id="830" name="Google Shape;830;p81"/>
          <p:cNvPicPr preferRelativeResize="0"/>
          <p:nvPr/>
        </p:nvPicPr>
        <p:blipFill rotWithShape="1">
          <a:blip r:embed="rId5">
            <a:alphaModFix/>
          </a:blip>
          <a:srcRect/>
          <a:stretch/>
        </p:blipFill>
        <p:spPr>
          <a:xfrm>
            <a:off x="2401887" y="1752600"/>
            <a:ext cx="4227512" cy="263525"/>
          </a:xfrm>
          <a:prstGeom prst="rect">
            <a:avLst/>
          </a:prstGeom>
          <a:noFill/>
          <a:ln>
            <a:noFill/>
          </a:ln>
        </p:spPr>
      </p:pic>
      <p:pic>
        <p:nvPicPr>
          <p:cNvPr id="831" name="Google Shape;831;p81"/>
          <p:cNvPicPr preferRelativeResize="0"/>
          <p:nvPr/>
        </p:nvPicPr>
        <p:blipFill rotWithShape="1">
          <a:blip r:embed="rId6">
            <a:alphaModFix/>
          </a:blip>
          <a:srcRect/>
          <a:stretch/>
        </p:blipFill>
        <p:spPr>
          <a:xfrm>
            <a:off x="2416175" y="2133600"/>
            <a:ext cx="4137025" cy="263525"/>
          </a:xfrm>
          <a:prstGeom prst="rect">
            <a:avLst/>
          </a:prstGeom>
          <a:noFill/>
          <a:ln>
            <a:noFill/>
          </a:ln>
        </p:spPr>
      </p:pic>
      <p:pic>
        <p:nvPicPr>
          <p:cNvPr id="832" name="Google Shape;832;p81"/>
          <p:cNvPicPr preferRelativeResize="0"/>
          <p:nvPr/>
        </p:nvPicPr>
        <p:blipFill rotWithShape="1">
          <a:blip r:embed="rId7">
            <a:alphaModFix/>
          </a:blip>
          <a:srcRect/>
          <a:stretch/>
        </p:blipFill>
        <p:spPr>
          <a:xfrm>
            <a:off x="2401887" y="2514600"/>
            <a:ext cx="4062412" cy="263525"/>
          </a:xfrm>
          <a:prstGeom prst="rect">
            <a:avLst/>
          </a:prstGeom>
          <a:noFill/>
          <a:ln>
            <a:noFill/>
          </a:ln>
        </p:spPr>
      </p:pic>
      <p:pic>
        <p:nvPicPr>
          <p:cNvPr id="833" name="Google Shape;833;p81"/>
          <p:cNvPicPr preferRelativeResize="0"/>
          <p:nvPr/>
        </p:nvPicPr>
        <p:blipFill rotWithShape="1">
          <a:blip r:embed="rId6">
            <a:alphaModFix/>
          </a:blip>
          <a:srcRect/>
          <a:stretch/>
        </p:blipFill>
        <p:spPr>
          <a:xfrm>
            <a:off x="2416175" y="2895600"/>
            <a:ext cx="4137025" cy="263525"/>
          </a:xfrm>
          <a:prstGeom prst="rect">
            <a:avLst/>
          </a:prstGeom>
          <a:noFill/>
          <a:ln>
            <a:noFill/>
          </a:ln>
        </p:spPr>
      </p:pic>
      <p:pic>
        <p:nvPicPr>
          <p:cNvPr id="834" name="Google Shape;834;p81"/>
          <p:cNvPicPr preferRelativeResize="0"/>
          <p:nvPr/>
        </p:nvPicPr>
        <p:blipFill rotWithShape="1">
          <a:blip r:embed="rId8">
            <a:alphaModFix/>
          </a:blip>
          <a:srcRect/>
          <a:stretch/>
        </p:blipFill>
        <p:spPr>
          <a:xfrm>
            <a:off x="2376487" y="3317875"/>
            <a:ext cx="4114800" cy="263525"/>
          </a:xfrm>
          <a:prstGeom prst="rect">
            <a:avLst/>
          </a:prstGeom>
          <a:noFill/>
          <a:ln>
            <a:noFill/>
          </a:ln>
        </p:spPr>
      </p:pic>
      <p:pic>
        <p:nvPicPr>
          <p:cNvPr id="835" name="Google Shape;835;p81"/>
          <p:cNvPicPr preferRelativeResize="0"/>
          <p:nvPr/>
        </p:nvPicPr>
        <p:blipFill rotWithShape="1">
          <a:blip r:embed="rId9">
            <a:alphaModFix/>
          </a:blip>
          <a:srcRect/>
          <a:stretch/>
        </p:blipFill>
        <p:spPr>
          <a:xfrm>
            <a:off x="2378075" y="3733800"/>
            <a:ext cx="4175125" cy="263525"/>
          </a:xfrm>
          <a:prstGeom prst="rect">
            <a:avLst/>
          </a:prstGeom>
          <a:noFill/>
          <a:ln>
            <a:noFill/>
          </a:ln>
        </p:spPr>
      </p:pic>
      <p:pic>
        <p:nvPicPr>
          <p:cNvPr id="836" name="Google Shape;836;p81"/>
          <p:cNvPicPr preferRelativeResize="0"/>
          <p:nvPr/>
        </p:nvPicPr>
        <p:blipFill rotWithShape="1">
          <a:blip r:embed="rId10">
            <a:alphaModFix/>
          </a:blip>
          <a:srcRect/>
          <a:stretch/>
        </p:blipFill>
        <p:spPr>
          <a:xfrm>
            <a:off x="2362200" y="4191000"/>
            <a:ext cx="4237037" cy="263525"/>
          </a:xfrm>
          <a:prstGeom prst="rect">
            <a:avLst/>
          </a:prstGeom>
          <a:noFill/>
          <a:ln>
            <a:noFill/>
          </a:ln>
        </p:spPr>
      </p:pic>
      <p:pic>
        <p:nvPicPr>
          <p:cNvPr id="837" name="Google Shape;837;p81"/>
          <p:cNvPicPr preferRelativeResize="0"/>
          <p:nvPr/>
        </p:nvPicPr>
        <p:blipFill rotWithShape="1">
          <a:blip r:embed="rId11">
            <a:alphaModFix/>
          </a:blip>
          <a:srcRect/>
          <a:stretch/>
        </p:blipFill>
        <p:spPr>
          <a:xfrm>
            <a:off x="2376487" y="4613275"/>
            <a:ext cx="4189412" cy="263525"/>
          </a:xfrm>
          <a:prstGeom prst="rect">
            <a:avLst/>
          </a:prstGeom>
          <a:noFill/>
          <a:ln>
            <a:noFill/>
          </a:ln>
        </p:spPr>
      </p:pic>
      <p:pic>
        <p:nvPicPr>
          <p:cNvPr id="838" name="Google Shape;838;p81"/>
          <p:cNvPicPr preferRelativeResize="0"/>
          <p:nvPr/>
        </p:nvPicPr>
        <p:blipFill rotWithShape="1">
          <a:blip r:embed="rId12">
            <a:alphaModFix/>
          </a:blip>
          <a:srcRect/>
          <a:stretch/>
        </p:blipFill>
        <p:spPr>
          <a:xfrm>
            <a:off x="4510087" y="5029200"/>
            <a:ext cx="60325" cy="273050"/>
          </a:xfrm>
          <a:prstGeom prst="rect">
            <a:avLst/>
          </a:prstGeom>
          <a:noFill/>
          <a:ln>
            <a:noFill/>
          </a:ln>
        </p:spPr>
      </p:pic>
      <p:pic>
        <p:nvPicPr>
          <p:cNvPr id="839" name="Google Shape;839;p81"/>
          <p:cNvPicPr preferRelativeResize="0"/>
          <p:nvPr/>
        </p:nvPicPr>
        <p:blipFill rotWithShape="1">
          <a:blip r:embed="rId13">
            <a:alphaModFix/>
          </a:blip>
          <a:srcRect/>
          <a:stretch/>
        </p:blipFill>
        <p:spPr>
          <a:xfrm>
            <a:off x="2414587" y="5410200"/>
            <a:ext cx="4113212" cy="263525"/>
          </a:xfrm>
          <a:prstGeom prst="rect">
            <a:avLst/>
          </a:prstGeom>
          <a:noFill/>
          <a:ln>
            <a:noFill/>
          </a:ln>
        </p:spPr>
      </p:pic>
      <p:pic>
        <p:nvPicPr>
          <p:cNvPr id="840" name="Google Shape;840;p81"/>
          <p:cNvPicPr preferRelativeResize="0"/>
          <p:nvPr/>
        </p:nvPicPr>
        <p:blipFill rotWithShape="1">
          <a:blip r:embed="rId14">
            <a:alphaModFix/>
          </a:blip>
          <a:srcRect/>
          <a:stretch/>
        </p:blipFill>
        <p:spPr>
          <a:xfrm>
            <a:off x="2438400" y="5867400"/>
            <a:ext cx="4114800" cy="263525"/>
          </a:xfrm>
          <a:prstGeom prst="rect">
            <a:avLst/>
          </a:prstGeom>
          <a:noFill/>
          <a:ln>
            <a:noFill/>
          </a:ln>
        </p:spPr>
      </p:pic>
      <p:pic>
        <p:nvPicPr>
          <p:cNvPr id="841" name="Google Shape;841;p81"/>
          <p:cNvPicPr preferRelativeResize="0"/>
          <p:nvPr/>
        </p:nvPicPr>
        <p:blipFill rotWithShape="1">
          <a:blip r:embed="rId15">
            <a:alphaModFix/>
          </a:blip>
          <a:srcRect/>
          <a:stretch/>
        </p:blipFill>
        <p:spPr>
          <a:xfrm>
            <a:off x="1925637" y="609600"/>
            <a:ext cx="4940300" cy="371475"/>
          </a:xfrm>
          <a:prstGeom prst="rect">
            <a:avLst/>
          </a:prstGeom>
          <a:noFill/>
          <a:ln>
            <a:noFill/>
          </a:ln>
        </p:spPr>
      </p:pic>
      <p:sp>
        <p:nvSpPr>
          <p:cNvPr id="842" name="Google Shape;842;p8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30"/>
                                        </p:tgtEl>
                                        <p:attrNameLst>
                                          <p:attrName>style.visibility</p:attrName>
                                        </p:attrNameLst>
                                      </p:cBhvr>
                                      <p:to>
                                        <p:strVal val="visible"/>
                                      </p:to>
                                    </p:set>
                                    <p:animEffect transition="in" filter="fade">
                                      <p:cBhvr>
                                        <p:cTn id="13" dur="500"/>
                                        <p:tgtEl>
                                          <p:spTgt spid="8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31"/>
                                        </p:tgtEl>
                                        <p:attrNameLst>
                                          <p:attrName>style.visibility</p:attrName>
                                        </p:attrNameLst>
                                      </p:cBhvr>
                                      <p:to>
                                        <p:strVal val="visible"/>
                                      </p:to>
                                    </p:set>
                                    <p:animEffect transition="in" filter="fade">
                                      <p:cBhvr>
                                        <p:cTn id="18" dur="500"/>
                                        <p:tgtEl>
                                          <p:spTgt spid="8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32"/>
                                        </p:tgtEl>
                                        <p:attrNameLst>
                                          <p:attrName>style.visibility</p:attrName>
                                        </p:attrNameLst>
                                      </p:cBhvr>
                                      <p:to>
                                        <p:strVal val="visible"/>
                                      </p:to>
                                    </p:set>
                                    <p:animEffect transition="in" filter="fade">
                                      <p:cBhvr>
                                        <p:cTn id="23" dur="500"/>
                                        <p:tgtEl>
                                          <p:spTgt spid="8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33"/>
                                        </p:tgtEl>
                                        <p:attrNameLst>
                                          <p:attrName>style.visibility</p:attrName>
                                        </p:attrNameLst>
                                      </p:cBhvr>
                                      <p:to>
                                        <p:strVal val="visible"/>
                                      </p:to>
                                    </p:set>
                                    <p:animEffect transition="in" filter="fade">
                                      <p:cBhvr>
                                        <p:cTn id="28" dur="500"/>
                                        <p:tgtEl>
                                          <p:spTgt spid="8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34"/>
                                        </p:tgtEl>
                                        <p:attrNameLst>
                                          <p:attrName>style.visibility</p:attrName>
                                        </p:attrNameLst>
                                      </p:cBhvr>
                                      <p:to>
                                        <p:strVal val="visible"/>
                                      </p:to>
                                    </p:set>
                                    <p:animEffect transition="in" filter="fade">
                                      <p:cBhvr>
                                        <p:cTn id="33" dur="500"/>
                                        <p:tgtEl>
                                          <p:spTgt spid="83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35"/>
                                        </p:tgtEl>
                                        <p:attrNameLst>
                                          <p:attrName>style.visibility</p:attrName>
                                        </p:attrNameLst>
                                      </p:cBhvr>
                                      <p:to>
                                        <p:strVal val="visible"/>
                                      </p:to>
                                    </p:set>
                                    <p:animEffect transition="in" filter="fade">
                                      <p:cBhvr>
                                        <p:cTn id="38" dur="500"/>
                                        <p:tgtEl>
                                          <p:spTgt spid="8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6"/>
                                        </p:tgtEl>
                                        <p:attrNameLst>
                                          <p:attrName>style.visibility</p:attrName>
                                        </p:attrNameLst>
                                      </p:cBhvr>
                                      <p:to>
                                        <p:strVal val="visible"/>
                                      </p:to>
                                    </p:set>
                                    <p:animEffect transition="in" filter="fade">
                                      <p:cBhvr>
                                        <p:cTn id="43" dur="500"/>
                                        <p:tgtEl>
                                          <p:spTgt spid="8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37"/>
                                        </p:tgtEl>
                                        <p:attrNameLst>
                                          <p:attrName>style.visibility</p:attrName>
                                        </p:attrNameLst>
                                      </p:cBhvr>
                                      <p:to>
                                        <p:strVal val="visible"/>
                                      </p:to>
                                    </p:set>
                                    <p:animEffect transition="in" filter="fade">
                                      <p:cBhvr>
                                        <p:cTn id="48" dur="500"/>
                                        <p:tgtEl>
                                          <p:spTgt spid="8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38"/>
                                        </p:tgtEl>
                                        <p:attrNameLst>
                                          <p:attrName>style.visibility</p:attrName>
                                        </p:attrNameLst>
                                      </p:cBhvr>
                                      <p:to>
                                        <p:strVal val="visible"/>
                                      </p:to>
                                    </p:set>
                                    <p:animEffect transition="in" filter="fade">
                                      <p:cBhvr>
                                        <p:cTn id="53" dur="500"/>
                                        <p:tgtEl>
                                          <p:spTgt spid="8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39"/>
                                        </p:tgtEl>
                                        <p:attrNameLst>
                                          <p:attrName>style.visibility</p:attrName>
                                        </p:attrNameLst>
                                      </p:cBhvr>
                                      <p:to>
                                        <p:strVal val="visible"/>
                                      </p:to>
                                    </p:set>
                                    <p:animEffect transition="in" filter="fade">
                                      <p:cBhvr>
                                        <p:cTn id="58" dur="500"/>
                                        <p:tgtEl>
                                          <p:spTgt spid="83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40"/>
                                        </p:tgtEl>
                                        <p:attrNameLst>
                                          <p:attrName>style.visibility</p:attrName>
                                        </p:attrNameLst>
                                      </p:cBhvr>
                                      <p:to>
                                        <p:strVal val="visible"/>
                                      </p:to>
                                    </p:set>
                                    <p:animEffect transition="in" filter="fade">
                                      <p:cBhvr>
                                        <p:cTn id="63" dur="500"/>
                                        <p:tgtEl>
                                          <p:spTgt spid="84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41"/>
                                        </p:tgtEl>
                                        <p:attrNameLst>
                                          <p:attrName>style.visibility</p:attrName>
                                        </p:attrNameLst>
                                      </p:cBhvr>
                                      <p:to>
                                        <p:strVal val="visible"/>
                                      </p:to>
                                    </p:set>
                                    <p:animEffect transition="in" filter="fade">
                                      <p:cBhvr>
                                        <p:cTn id="68" dur="500"/>
                                        <p:tgtEl>
                                          <p:spTgt spid="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7"/>
        <p:cNvGrpSpPr/>
        <p:nvPr/>
      </p:nvGrpSpPr>
      <p:grpSpPr>
        <a:xfrm>
          <a:off x="0" y="0"/>
          <a:ext cx="0" cy="0"/>
          <a:chOff x="0" y="0"/>
          <a:chExt cx="0" cy="0"/>
        </a:xfrm>
      </p:grpSpPr>
      <p:sp>
        <p:nvSpPr>
          <p:cNvPr id="848" name="Google Shape;848;p82"/>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26.18:  </a:t>
            </a:r>
            <a:r>
              <a:rPr lang="en-US" sz="2000" b="1" i="1" u="none">
                <a:solidFill>
                  <a:schemeClr val="dk1"/>
                </a:solidFill>
                <a:latin typeface="Times"/>
                <a:ea typeface="Times"/>
                <a:cs typeface="Times"/>
                <a:sym typeface="Times"/>
              </a:rPr>
              <a:t> MIME</a:t>
            </a:r>
            <a:endParaRPr/>
          </a:p>
        </p:txBody>
      </p:sp>
      <p:pic>
        <p:nvPicPr>
          <p:cNvPr id="849" name="Google Shape;849;p82"/>
          <p:cNvPicPr preferRelativeResize="0"/>
          <p:nvPr/>
        </p:nvPicPr>
        <p:blipFill rotWithShape="1">
          <a:blip r:embed="rId3">
            <a:alphaModFix/>
          </a:blip>
          <a:srcRect/>
          <a:stretch/>
        </p:blipFill>
        <p:spPr>
          <a:xfrm>
            <a:off x="185737" y="2214562"/>
            <a:ext cx="2054225" cy="1547812"/>
          </a:xfrm>
          <a:prstGeom prst="rect">
            <a:avLst/>
          </a:prstGeom>
          <a:noFill/>
          <a:ln>
            <a:noFill/>
          </a:ln>
        </p:spPr>
      </p:pic>
      <p:pic>
        <p:nvPicPr>
          <p:cNvPr id="850" name="Google Shape;850;p82"/>
          <p:cNvPicPr preferRelativeResize="0"/>
          <p:nvPr/>
        </p:nvPicPr>
        <p:blipFill rotWithShape="1">
          <a:blip r:embed="rId4">
            <a:alphaModFix/>
          </a:blip>
          <a:srcRect/>
          <a:stretch/>
        </p:blipFill>
        <p:spPr>
          <a:xfrm>
            <a:off x="6629400" y="2224087"/>
            <a:ext cx="2209800" cy="1528762"/>
          </a:xfrm>
          <a:prstGeom prst="rect">
            <a:avLst/>
          </a:prstGeom>
          <a:noFill/>
          <a:ln>
            <a:noFill/>
          </a:ln>
        </p:spPr>
      </p:pic>
      <p:pic>
        <p:nvPicPr>
          <p:cNvPr id="851" name="Google Shape;851;p82"/>
          <p:cNvPicPr preferRelativeResize="0"/>
          <p:nvPr/>
        </p:nvPicPr>
        <p:blipFill rotWithShape="1">
          <a:blip r:embed="rId5">
            <a:alphaModFix/>
          </a:blip>
          <a:srcRect/>
          <a:stretch/>
        </p:blipFill>
        <p:spPr>
          <a:xfrm>
            <a:off x="3449637" y="2895600"/>
            <a:ext cx="2036762" cy="765175"/>
          </a:xfrm>
          <a:prstGeom prst="rect">
            <a:avLst/>
          </a:prstGeom>
          <a:noFill/>
          <a:ln>
            <a:noFill/>
          </a:ln>
        </p:spPr>
      </p:pic>
      <p:pic>
        <p:nvPicPr>
          <p:cNvPr id="852" name="Google Shape;852;p82"/>
          <p:cNvPicPr preferRelativeResize="0"/>
          <p:nvPr/>
        </p:nvPicPr>
        <p:blipFill rotWithShape="1">
          <a:blip r:embed="rId6">
            <a:alphaModFix/>
          </a:blip>
          <a:srcRect/>
          <a:stretch/>
        </p:blipFill>
        <p:spPr>
          <a:xfrm>
            <a:off x="2360612" y="1919287"/>
            <a:ext cx="992187" cy="1552575"/>
          </a:xfrm>
          <a:prstGeom prst="rect">
            <a:avLst/>
          </a:prstGeom>
          <a:noFill/>
          <a:ln>
            <a:noFill/>
          </a:ln>
        </p:spPr>
      </p:pic>
      <p:pic>
        <p:nvPicPr>
          <p:cNvPr id="853" name="Google Shape;853;p82"/>
          <p:cNvPicPr preferRelativeResize="0"/>
          <p:nvPr/>
        </p:nvPicPr>
        <p:blipFill rotWithShape="1">
          <a:blip r:embed="rId6">
            <a:alphaModFix/>
          </a:blip>
          <a:srcRect/>
          <a:stretch/>
        </p:blipFill>
        <p:spPr>
          <a:xfrm>
            <a:off x="5635625" y="1919287"/>
            <a:ext cx="993775" cy="1552575"/>
          </a:xfrm>
          <a:prstGeom prst="rect">
            <a:avLst/>
          </a:prstGeom>
          <a:noFill/>
          <a:ln>
            <a:noFill/>
          </a:ln>
        </p:spPr>
      </p:pic>
      <p:sp>
        <p:nvSpPr>
          <p:cNvPr id="854" name="Google Shape;854;p8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49"/>
                                        </p:tgtEl>
                                        <p:attrNameLst>
                                          <p:attrName>style.visibility</p:attrName>
                                        </p:attrNameLst>
                                      </p:cBhvr>
                                      <p:to>
                                        <p:strVal val="visible"/>
                                      </p:to>
                                    </p:set>
                                    <p:anim calcmode="lin" valueType="num">
                                      <p:cBhvr additive="base">
                                        <p:cTn id="7" dur="500"/>
                                        <p:tgtEl>
                                          <p:spTgt spid="849"/>
                                        </p:tgtEl>
                                        <p:attrNameLst>
                                          <p:attrName>ppt_w</p:attrName>
                                        </p:attrNameLst>
                                      </p:cBhvr>
                                      <p:tavLst>
                                        <p:tav tm="0">
                                          <p:val>
                                            <p:strVal val="0"/>
                                          </p:val>
                                        </p:tav>
                                        <p:tav tm="100000">
                                          <p:val>
                                            <p:strVal val="#ppt_w"/>
                                          </p:val>
                                        </p:tav>
                                      </p:tavLst>
                                    </p:anim>
                                    <p:anim calcmode="lin" valueType="num">
                                      <p:cBhvr additive="base">
                                        <p:cTn id="8" dur="500"/>
                                        <p:tgtEl>
                                          <p:spTgt spid="849"/>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52"/>
                                        </p:tgtEl>
                                        <p:attrNameLst>
                                          <p:attrName>style.visibility</p:attrName>
                                        </p:attrNameLst>
                                      </p:cBhvr>
                                      <p:to>
                                        <p:strVal val="visible"/>
                                      </p:to>
                                    </p:set>
                                    <p:animEffect transition="in" filter="fade">
                                      <p:cBhvr>
                                        <p:cTn id="13" dur="2000"/>
                                        <p:tgtEl>
                                          <p:spTgt spid="852"/>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51"/>
                                        </p:tgtEl>
                                        <p:attrNameLst>
                                          <p:attrName>style.visibility</p:attrName>
                                        </p:attrNameLst>
                                      </p:cBhvr>
                                      <p:to>
                                        <p:strVal val="visible"/>
                                      </p:to>
                                    </p:set>
                                    <p:anim calcmode="lin" valueType="num">
                                      <p:cBhvr additive="base">
                                        <p:cTn id="18" dur="500"/>
                                        <p:tgtEl>
                                          <p:spTgt spid="851"/>
                                        </p:tgtEl>
                                        <p:attrNameLst>
                                          <p:attrName>ppt_w</p:attrName>
                                        </p:attrNameLst>
                                      </p:cBhvr>
                                      <p:tavLst>
                                        <p:tav tm="0">
                                          <p:val>
                                            <p:strVal val="0"/>
                                          </p:val>
                                        </p:tav>
                                        <p:tav tm="100000">
                                          <p:val>
                                            <p:strVal val="#ppt_w"/>
                                          </p:val>
                                        </p:tav>
                                      </p:tavLst>
                                    </p:anim>
                                    <p:anim calcmode="lin" valueType="num">
                                      <p:cBhvr additive="base">
                                        <p:cTn id="19" dur="500"/>
                                        <p:tgtEl>
                                          <p:spTgt spid="851"/>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53"/>
                                        </p:tgtEl>
                                        <p:attrNameLst>
                                          <p:attrName>style.visibility</p:attrName>
                                        </p:attrNameLst>
                                      </p:cBhvr>
                                      <p:to>
                                        <p:strVal val="visible"/>
                                      </p:to>
                                    </p:set>
                                    <p:animEffect transition="in" filter="fade">
                                      <p:cBhvr>
                                        <p:cTn id="24" dur="2000"/>
                                        <p:tgtEl>
                                          <p:spTgt spid="853"/>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850"/>
                                        </p:tgtEl>
                                        <p:attrNameLst>
                                          <p:attrName>style.visibility</p:attrName>
                                        </p:attrNameLst>
                                      </p:cBhvr>
                                      <p:to>
                                        <p:strVal val="visible"/>
                                      </p:to>
                                    </p:set>
                                    <p:anim calcmode="lin" valueType="num">
                                      <p:cBhvr additive="base">
                                        <p:cTn id="29" dur="500"/>
                                        <p:tgtEl>
                                          <p:spTgt spid="850"/>
                                        </p:tgtEl>
                                        <p:attrNameLst>
                                          <p:attrName>ppt_w</p:attrName>
                                        </p:attrNameLst>
                                      </p:cBhvr>
                                      <p:tavLst>
                                        <p:tav tm="0">
                                          <p:val>
                                            <p:strVal val="0"/>
                                          </p:val>
                                        </p:tav>
                                        <p:tav tm="100000">
                                          <p:val>
                                            <p:strVal val="#ppt_w"/>
                                          </p:val>
                                        </p:tav>
                                      </p:tavLst>
                                    </p:anim>
                                    <p:anim calcmode="lin" valueType="num">
                                      <p:cBhvr additive="base">
                                        <p:cTn id="30" dur="500"/>
                                        <p:tgtEl>
                                          <p:spTgt spid="8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9"/>
        <p:cNvGrpSpPr/>
        <p:nvPr/>
      </p:nvGrpSpPr>
      <p:grpSpPr>
        <a:xfrm>
          <a:off x="0" y="0"/>
          <a:ext cx="0" cy="0"/>
          <a:chOff x="0" y="0"/>
          <a:chExt cx="0" cy="0"/>
        </a:xfrm>
      </p:grpSpPr>
      <p:sp>
        <p:nvSpPr>
          <p:cNvPr id="860" name="Google Shape;860;p83"/>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26.19:  </a:t>
            </a:r>
            <a:r>
              <a:rPr lang="en-US" sz="2000" b="1" i="1" u="none">
                <a:solidFill>
                  <a:schemeClr val="dk1"/>
                </a:solidFill>
                <a:latin typeface="Times"/>
                <a:ea typeface="Times"/>
                <a:cs typeface="Times"/>
                <a:sym typeface="Times"/>
              </a:rPr>
              <a:t>MIME header</a:t>
            </a:r>
            <a:endParaRPr/>
          </a:p>
        </p:txBody>
      </p:sp>
      <p:pic>
        <p:nvPicPr>
          <p:cNvPr id="861" name="Google Shape;861;p83"/>
          <p:cNvPicPr preferRelativeResize="0"/>
          <p:nvPr/>
        </p:nvPicPr>
        <p:blipFill rotWithShape="1">
          <a:blip r:embed="rId3">
            <a:alphaModFix/>
          </a:blip>
          <a:srcRect/>
          <a:stretch/>
        </p:blipFill>
        <p:spPr>
          <a:xfrm>
            <a:off x="457200" y="2667000"/>
            <a:ext cx="7888287" cy="2209800"/>
          </a:xfrm>
          <a:prstGeom prst="rect">
            <a:avLst/>
          </a:prstGeom>
          <a:noFill/>
          <a:ln>
            <a:noFill/>
          </a:ln>
        </p:spPr>
      </p:pic>
      <p:sp>
        <p:nvSpPr>
          <p:cNvPr id="862" name="Google Shape;862;p8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7"/>
        <p:cNvGrpSpPr/>
        <p:nvPr/>
      </p:nvGrpSpPr>
      <p:grpSpPr>
        <a:xfrm>
          <a:off x="0" y="0"/>
          <a:ext cx="0" cy="0"/>
          <a:chOff x="0" y="0"/>
          <a:chExt cx="0" cy="0"/>
        </a:xfrm>
      </p:grpSpPr>
      <p:sp>
        <p:nvSpPr>
          <p:cNvPr id="868" name="Google Shape;868;p84"/>
          <p:cNvSpPr txBox="1"/>
          <p:nvPr/>
        </p:nvSpPr>
        <p:spPr>
          <a:xfrm>
            <a:off x="762000" y="76200"/>
            <a:ext cx="69342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26.8</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Data Types and Subtypes in MIME</a:t>
            </a:r>
            <a:endParaRPr/>
          </a:p>
        </p:txBody>
      </p:sp>
      <p:pic>
        <p:nvPicPr>
          <p:cNvPr id="869" name="Google Shape;869;p84"/>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870" name="Google Shape;870;p84"/>
          <p:cNvGrpSpPr/>
          <p:nvPr/>
        </p:nvGrpSpPr>
        <p:grpSpPr>
          <a:xfrm>
            <a:off x="530225" y="1066800"/>
            <a:ext cx="8251825" cy="4606925"/>
            <a:chOff x="530991" y="1066800"/>
            <a:chExt cx="8251059" cy="4606925"/>
          </a:xfrm>
        </p:grpSpPr>
        <p:pic>
          <p:nvPicPr>
            <p:cNvPr id="871" name="Google Shape;871;p84"/>
            <p:cNvPicPr preferRelativeResize="0"/>
            <p:nvPr/>
          </p:nvPicPr>
          <p:blipFill rotWithShape="1">
            <a:blip r:embed="rId4">
              <a:alphaModFix/>
            </a:blip>
            <a:srcRect/>
            <a:stretch/>
          </p:blipFill>
          <p:spPr>
            <a:xfrm>
              <a:off x="533400" y="1066800"/>
              <a:ext cx="8248650" cy="4606925"/>
            </a:xfrm>
            <a:prstGeom prst="rect">
              <a:avLst/>
            </a:prstGeom>
            <a:noFill/>
            <a:ln>
              <a:noFill/>
            </a:ln>
          </p:spPr>
        </p:pic>
        <p:sp>
          <p:nvSpPr>
            <p:cNvPr id="872" name="Google Shape;872;p84"/>
            <p:cNvSpPr txBox="1"/>
            <p:nvPr/>
          </p:nvSpPr>
          <p:spPr>
            <a:xfrm>
              <a:off x="530991" y="1143000"/>
              <a:ext cx="8155809" cy="441960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873" name="Google Shape;873;p8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8"/>
        <p:cNvGrpSpPr/>
        <p:nvPr/>
      </p:nvGrpSpPr>
      <p:grpSpPr>
        <a:xfrm>
          <a:off x="0" y="0"/>
          <a:ext cx="0" cy="0"/>
          <a:chOff x="0" y="0"/>
          <a:chExt cx="0" cy="0"/>
        </a:xfrm>
      </p:grpSpPr>
      <p:sp>
        <p:nvSpPr>
          <p:cNvPr id="879" name="Google Shape;879;p85"/>
          <p:cNvSpPr txBox="1"/>
          <p:nvPr/>
        </p:nvSpPr>
        <p:spPr>
          <a:xfrm>
            <a:off x="762000" y="76200"/>
            <a:ext cx="67818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2.9</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Methods for Content-Transfer-Encoding</a:t>
            </a:r>
            <a:endParaRPr/>
          </a:p>
        </p:txBody>
      </p:sp>
      <p:pic>
        <p:nvPicPr>
          <p:cNvPr id="880" name="Google Shape;880;p85"/>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881" name="Google Shape;881;p85"/>
          <p:cNvGrpSpPr/>
          <p:nvPr/>
        </p:nvGrpSpPr>
        <p:grpSpPr>
          <a:xfrm>
            <a:off x="503237" y="2117725"/>
            <a:ext cx="8259762" cy="1768475"/>
            <a:chOff x="503238" y="2117724"/>
            <a:chExt cx="8259762" cy="1768475"/>
          </a:xfrm>
        </p:grpSpPr>
        <p:pic>
          <p:nvPicPr>
            <p:cNvPr id="882" name="Google Shape;882;p85"/>
            <p:cNvPicPr preferRelativeResize="0"/>
            <p:nvPr/>
          </p:nvPicPr>
          <p:blipFill rotWithShape="1">
            <a:blip r:embed="rId4">
              <a:alphaModFix/>
            </a:blip>
            <a:srcRect/>
            <a:stretch/>
          </p:blipFill>
          <p:spPr>
            <a:xfrm>
              <a:off x="503238" y="2117724"/>
              <a:ext cx="8259762" cy="1768475"/>
            </a:xfrm>
            <a:prstGeom prst="rect">
              <a:avLst/>
            </a:prstGeom>
            <a:noFill/>
            <a:ln>
              <a:noFill/>
            </a:ln>
          </p:spPr>
        </p:pic>
        <p:sp>
          <p:nvSpPr>
            <p:cNvPr id="883" name="Google Shape;883;p85"/>
            <p:cNvSpPr txBox="1"/>
            <p:nvPr/>
          </p:nvSpPr>
          <p:spPr>
            <a:xfrm>
              <a:off x="575441" y="2117724"/>
              <a:ext cx="8138160" cy="1692274"/>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884" name="Google Shape;884;p8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9"/>
        <p:cNvGrpSpPr/>
        <p:nvPr/>
      </p:nvGrpSpPr>
      <p:grpSpPr>
        <a:xfrm>
          <a:off x="0" y="0"/>
          <a:ext cx="0" cy="0"/>
          <a:chOff x="0" y="0"/>
          <a:chExt cx="0" cy="0"/>
        </a:xfrm>
      </p:grpSpPr>
      <p:sp>
        <p:nvSpPr>
          <p:cNvPr id="890" name="Google Shape;890;p86"/>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26.20:  </a:t>
            </a:r>
            <a:r>
              <a:rPr lang="en-US" sz="2000" b="1" i="1" u="none">
                <a:solidFill>
                  <a:schemeClr val="dk1"/>
                </a:solidFill>
                <a:latin typeface="Times"/>
                <a:ea typeface="Times"/>
                <a:cs typeface="Times"/>
                <a:sym typeface="Times"/>
              </a:rPr>
              <a:t>Base64 conversion</a:t>
            </a:r>
            <a:endParaRPr/>
          </a:p>
        </p:txBody>
      </p:sp>
      <p:pic>
        <p:nvPicPr>
          <p:cNvPr id="891" name="Google Shape;891;p86"/>
          <p:cNvPicPr preferRelativeResize="0"/>
          <p:nvPr/>
        </p:nvPicPr>
        <p:blipFill rotWithShape="1">
          <a:blip r:embed="rId3">
            <a:alphaModFix/>
          </a:blip>
          <a:srcRect/>
          <a:stretch/>
        </p:blipFill>
        <p:spPr>
          <a:xfrm>
            <a:off x="1143000" y="979487"/>
            <a:ext cx="6602412" cy="1654175"/>
          </a:xfrm>
          <a:prstGeom prst="rect">
            <a:avLst/>
          </a:prstGeom>
          <a:noFill/>
          <a:ln>
            <a:noFill/>
          </a:ln>
        </p:spPr>
      </p:pic>
      <p:pic>
        <p:nvPicPr>
          <p:cNvPr id="892" name="Google Shape;892;p86"/>
          <p:cNvPicPr preferRelativeResize="0"/>
          <p:nvPr/>
        </p:nvPicPr>
        <p:blipFill rotWithShape="1">
          <a:blip r:embed="rId4">
            <a:alphaModFix/>
          </a:blip>
          <a:srcRect/>
          <a:stretch/>
        </p:blipFill>
        <p:spPr>
          <a:xfrm>
            <a:off x="1143000" y="2582862"/>
            <a:ext cx="7418387" cy="1477962"/>
          </a:xfrm>
          <a:prstGeom prst="rect">
            <a:avLst/>
          </a:prstGeom>
          <a:noFill/>
          <a:ln>
            <a:noFill/>
          </a:ln>
        </p:spPr>
      </p:pic>
      <p:pic>
        <p:nvPicPr>
          <p:cNvPr id="893" name="Google Shape;893;p86"/>
          <p:cNvPicPr preferRelativeResize="0"/>
          <p:nvPr/>
        </p:nvPicPr>
        <p:blipFill rotWithShape="1">
          <a:blip r:embed="rId5">
            <a:alphaModFix/>
          </a:blip>
          <a:srcRect/>
          <a:stretch/>
        </p:blipFill>
        <p:spPr>
          <a:xfrm>
            <a:off x="1219200" y="4052887"/>
            <a:ext cx="4918075" cy="1219200"/>
          </a:xfrm>
          <a:prstGeom prst="rect">
            <a:avLst/>
          </a:prstGeom>
          <a:noFill/>
          <a:ln>
            <a:noFill/>
          </a:ln>
        </p:spPr>
      </p:pic>
      <p:pic>
        <p:nvPicPr>
          <p:cNvPr id="894" name="Google Shape;894;p86"/>
          <p:cNvPicPr preferRelativeResize="0"/>
          <p:nvPr/>
        </p:nvPicPr>
        <p:blipFill rotWithShape="1">
          <a:blip r:embed="rId6">
            <a:alphaModFix/>
          </a:blip>
          <a:srcRect/>
          <a:stretch/>
        </p:blipFill>
        <p:spPr>
          <a:xfrm>
            <a:off x="1222375" y="5272087"/>
            <a:ext cx="7083425" cy="822325"/>
          </a:xfrm>
          <a:prstGeom prst="rect">
            <a:avLst/>
          </a:prstGeom>
          <a:noFill/>
          <a:ln>
            <a:noFill/>
          </a:ln>
        </p:spPr>
      </p:pic>
      <p:sp>
        <p:nvSpPr>
          <p:cNvPr id="895" name="Google Shape;895;p8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500"/>
                                        <p:tgtEl>
                                          <p:spTgt spid="891"/>
                                        </p:tgtEl>
                                        <p:attrNameLst>
                                          <p:attrName>ppt_w</p:attrName>
                                        </p:attrNameLst>
                                      </p:cBhvr>
                                      <p:tavLst>
                                        <p:tav tm="0">
                                          <p:val>
                                            <p:strVal val="0"/>
                                          </p:val>
                                        </p:tav>
                                        <p:tav tm="100000">
                                          <p:val>
                                            <p:strVal val="#ppt_w"/>
                                          </p:val>
                                        </p:tav>
                                      </p:tavLst>
                                    </p:anim>
                                    <p:anim calcmode="lin" valueType="num">
                                      <p:cBhvr additive="base">
                                        <p:cTn id="8" dur="500"/>
                                        <p:tgtEl>
                                          <p:spTgt spid="891"/>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92"/>
                                        </p:tgtEl>
                                        <p:attrNameLst>
                                          <p:attrName>style.visibility</p:attrName>
                                        </p:attrNameLst>
                                      </p:cBhvr>
                                      <p:to>
                                        <p:strVal val="visible"/>
                                      </p:to>
                                    </p:set>
                                    <p:anim calcmode="lin" valueType="num">
                                      <p:cBhvr additive="base">
                                        <p:cTn id="13" dur="500"/>
                                        <p:tgtEl>
                                          <p:spTgt spid="892"/>
                                        </p:tgtEl>
                                        <p:attrNameLst>
                                          <p:attrName>ppt_w</p:attrName>
                                        </p:attrNameLst>
                                      </p:cBhvr>
                                      <p:tavLst>
                                        <p:tav tm="0">
                                          <p:val>
                                            <p:strVal val="0"/>
                                          </p:val>
                                        </p:tav>
                                        <p:tav tm="100000">
                                          <p:val>
                                            <p:strVal val="#ppt_w"/>
                                          </p:val>
                                        </p:tav>
                                      </p:tavLst>
                                    </p:anim>
                                    <p:anim calcmode="lin" valueType="num">
                                      <p:cBhvr additive="base">
                                        <p:cTn id="14" dur="500"/>
                                        <p:tgtEl>
                                          <p:spTgt spid="892"/>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893"/>
                                        </p:tgtEl>
                                        <p:attrNameLst>
                                          <p:attrName>style.visibility</p:attrName>
                                        </p:attrNameLst>
                                      </p:cBhvr>
                                      <p:to>
                                        <p:strVal val="visible"/>
                                      </p:to>
                                    </p:set>
                                    <p:anim calcmode="lin" valueType="num">
                                      <p:cBhvr additive="base">
                                        <p:cTn id="19" dur="500"/>
                                        <p:tgtEl>
                                          <p:spTgt spid="893"/>
                                        </p:tgtEl>
                                        <p:attrNameLst>
                                          <p:attrName>ppt_w</p:attrName>
                                        </p:attrNameLst>
                                      </p:cBhvr>
                                      <p:tavLst>
                                        <p:tav tm="0">
                                          <p:val>
                                            <p:strVal val="0"/>
                                          </p:val>
                                        </p:tav>
                                        <p:tav tm="100000">
                                          <p:val>
                                            <p:strVal val="#ppt_w"/>
                                          </p:val>
                                        </p:tav>
                                      </p:tavLst>
                                    </p:anim>
                                    <p:anim calcmode="lin" valueType="num">
                                      <p:cBhvr additive="base">
                                        <p:cTn id="20" dur="500"/>
                                        <p:tgtEl>
                                          <p:spTgt spid="893"/>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94"/>
                                        </p:tgtEl>
                                        <p:attrNameLst>
                                          <p:attrName>style.visibility</p:attrName>
                                        </p:attrNameLst>
                                      </p:cBhvr>
                                      <p:to>
                                        <p:strVal val="visible"/>
                                      </p:to>
                                    </p:set>
                                    <p:anim calcmode="lin" valueType="num">
                                      <p:cBhvr additive="base">
                                        <p:cTn id="25" dur="500"/>
                                        <p:tgtEl>
                                          <p:spTgt spid="894"/>
                                        </p:tgtEl>
                                        <p:attrNameLst>
                                          <p:attrName>ppt_w</p:attrName>
                                        </p:attrNameLst>
                                      </p:cBhvr>
                                      <p:tavLst>
                                        <p:tav tm="0">
                                          <p:val>
                                            <p:strVal val="0"/>
                                          </p:val>
                                        </p:tav>
                                        <p:tav tm="100000">
                                          <p:val>
                                            <p:strVal val="#ppt_w"/>
                                          </p:val>
                                        </p:tav>
                                      </p:tavLst>
                                    </p:anim>
                                    <p:anim calcmode="lin" valueType="num">
                                      <p:cBhvr additive="base">
                                        <p:cTn id="26" dur="500"/>
                                        <p:tgtEl>
                                          <p:spTgt spid="89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0"/>
        <p:cNvGrpSpPr/>
        <p:nvPr/>
      </p:nvGrpSpPr>
      <p:grpSpPr>
        <a:xfrm>
          <a:off x="0" y="0"/>
          <a:ext cx="0" cy="0"/>
          <a:chOff x="0" y="0"/>
          <a:chExt cx="0" cy="0"/>
        </a:xfrm>
      </p:grpSpPr>
      <p:sp>
        <p:nvSpPr>
          <p:cNvPr id="901" name="Google Shape;901;p87"/>
          <p:cNvSpPr txBox="1"/>
          <p:nvPr/>
        </p:nvSpPr>
        <p:spPr>
          <a:xfrm>
            <a:off x="914400" y="76200"/>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26.10</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Base64 Converting Table</a:t>
            </a:r>
            <a:endParaRPr/>
          </a:p>
        </p:txBody>
      </p:sp>
      <p:grpSp>
        <p:nvGrpSpPr>
          <p:cNvPr id="902" name="Google Shape;902;p87"/>
          <p:cNvGrpSpPr/>
          <p:nvPr/>
        </p:nvGrpSpPr>
        <p:grpSpPr>
          <a:xfrm>
            <a:off x="431800" y="1752600"/>
            <a:ext cx="8280400" cy="3486150"/>
            <a:chOff x="431800" y="1752600"/>
            <a:chExt cx="8280400" cy="3486150"/>
          </a:xfrm>
        </p:grpSpPr>
        <p:pic>
          <p:nvPicPr>
            <p:cNvPr id="903" name="Google Shape;903;p87"/>
            <p:cNvPicPr preferRelativeResize="0"/>
            <p:nvPr/>
          </p:nvPicPr>
          <p:blipFill rotWithShape="1">
            <a:blip r:embed="rId3">
              <a:alphaModFix/>
            </a:blip>
            <a:srcRect/>
            <a:stretch/>
          </p:blipFill>
          <p:spPr>
            <a:xfrm>
              <a:off x="431800" y="1752600"/>
              <a:ext cx="8280400" cy="3486150"/>
            </a:xfrm>
            <a:prstGeom prst="rect">
              <a:avLst/>
            </a:prstGeom>
            <a:noFill/>
            <a:ln>
              <a:noFill/>
            </a:ln>
          </p:spPr>
        </p:pic>
        <p:sp>
          <p:nvSpPr>
            <p:cNvPr id="904" name="Google Shape;904;p87"/>
            <p:cNvSpPr txBox="1"/>
            <p:nvPr/>
          </p:nvSpPr>
          <p:spPr>
            <a:xfrm>
              <a:off x="530991" y="1752600"/>
              <a:ext cx="8046720" cy="3409950"/>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pic>
        <p:nvPicPr>
          <p:cNvPr id="905" name="Google Shape;905;p87"/>
          <p:cNvPicPr preferRelativeResize="0"/>
          <p:nvPr/>
        </p:nvPicPr>
        <p:blipFill rotWithShape="1">
          <a:blip r:embed="rId4">
            <a:alphaModFix/>
          </a:blip>
          <a:srcRect/>
          <a:stretch/>
        </p:blipFill>
        <p:spPr>
          <a:xfrm>
            <a:off x="-6350" y="-12700"/>
            <a:ext cx="712787" cy="566737"/>
          </a:xfrm>
          <a:prstGeom prst="rect">
            <a:avLst/>
          </a:prstGeom>
          <a:noFill/>
          <a:ln>
            <a:noFill/>
          </a:ln>
        </p:spPr>
      </p:pic>
      <p:sp>
        <p:nvSpPr>
          <p:cNvPr id="906" name="Google Shape;906;p8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1"/>
        <p:cNvGrpSpPr/>
        <p:nvPr/>
      </p:nvGrpSpPr>
      <p:grpSpPr>
        <a:xfrm>
          <a:off x="0" y="0"/>
          <a:ext cx="0" cy="0"/>
          <a:chOff x="0" y="0"/>
          <a:chExt cx="0" cy="0"/>
        </a:xfrm>
      </p:grpSpPr>
      <p:sp>
        <p:nvSpPr>
          <p:cNvPr id="912" name="Google Shape;912;p88"/>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26.21:  </a:t>
            </a:r>
            <a:r>
              <a:rPr lang="en-US" sz="2000" b="1" i="1" u="none">
                <a:solidFill>
                  <a:schemeClr val="dk1"/>
                </a:solidFill>
                <a:latin typeface="Times"/>
                <a:ea typeface="Times"/>
                <a:cs typeface="Times"/>
                <a:sym typeface="Times"/>
              </a:rPr>
              <a:t>Quoted-printable</a:t>
            </a:r>
            <a:endParaRPr/>
          </a:p>
        </p:txBody>
      </p:sp>
      <p:pic>
        <p:nvPicPr>
          <p:cNvPr id="913" name="Google Shape;913;p88"/>
          <p:cNvPicPr preferRelativeResize="0"/>
          <p:nvPr/>
        </p:nvPicPr>
        <p:blipFill rotWithShape="1">
          <a:blip r:embed="rId3">
            <a:alphaModFix/>
          </a:blip>
          <a:srcRect/>
          <a:stretch/>
        </p:blipFill>
        <p:spPr>
          <a:xfrm>
            <a:off x="830262" y="2057400"/>
            <a:ext cx="6859587" cy="766762"/>
          </a:xfrm>
          <a:prstGeom prst="rect">
            <a:avLst/>
          </a:prstGeom>
          <a:noFill/>
          <a:ln>
            <a:noFill/>
          </a:ln>
        </p:spPr>
      </p:pic>
      <p:pic>
        <p:nvPicPr>
          <p:cNvPr id="914" name="Google Shape;914;p88"/>
          <p:cNvPicPr preferRelativeResize="0"/>
          <p:nvPr/>
        </p:nvPicPr>
        <p:blipFill rotWithShape="1">
          <a:blip r:embed="rId4">
            <a:alphaModFix/>
          </a:blip>
          <a:srcRect/>
          <a:stretch/>
        </p:blipFill>
        <p:spPr>
          <a:xfrm>
            <a:off x="1828800" y="2900362"/>
            <a:ext cx="6315075" cy="1387475"/>
          </a:xfrm>
          <a:prstGeom prst="rect">
            <a:avLst/>
          </a:prstGeom>
          <a:noFill/>
          <a:ln>
            <a:noFill/>
          </a:ln>
        </p:spPr>
      </p:pic>
      <p:pic>
        <p:nvPicPr>
          <p:cNvPr id="915" name="Google Shape;915;p88"/>
          <p:cNvPicPr preferRelativeResize="0"/>
          <p:nvPr/>
        </p:nvPicPr>
        <p:blipFill rotWithShape="1">
          <a:blip r:embed="rId5">
            <a:alphaModFix/>
          </a:blip>
          <a:srcRect/>
          <a:stretch/>
        </p:blipFill>
        <p:spPr>
          <a:xfrm>
            <a:off x="3505200" y="4135437"/>
            <a:ext cx="3165475" cy="152400"/>
          </a:xfrm>
          <a:prstGeom prst="rect">
            <a:avLst/>
          </a:prstGeom>
          <a:noFill/>
          <a:ln>
            <a:noFill/>
          </a:ln>
        </p:spPr>
      </p:pic>
      <p:pic>
        <p:nvPicPr>
          <p:cNvPr id="916" name="Google Shape;916;p88"/>
          <p:cNvPicPr preferRelativeResize="0"/>
          <p:nvPr/>
        </p:nvPicPr>
        <p:blipFill rotWithShape="1">
          <a:blip r:embed="rId6">
            <a:alphaModFix/>
          </a:blip>
          <a:srcRect/>
          <a:stretch/>
        </p:blipFill>
        <p:spPr>
          <a:xfrm>
            <a:off x="304800" y="4319587"/>
            <a:ext cx="8453437" cy="506412"/>
          </a:xfrm>
          <a:prstGeom prst="rect">
            <a:avLst/>
          </a:prstGeom>
          <a:noFill/>
          <a:ln>
            <a:noFill/>
          </a:ln>
        </p:spPr>
      </p:pic>
      <p:sp>
        <p:nvSpPr>
          <p:cNvPr id="917" name="Google Shape;917;p8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13"/>
                                        </p:tgtEl>
                                        <p:attrNameLst>
                                          <p:attrName>style.visibility</p:attrName>
                                        </p:attrNameLst>
                                      </p:cBhvr>
                                      <p:to>
                                        <p:strVal val="visible"/>
                                      </p:to>
                                    </p:set>
                                    <p:anim calcmode="lin" valueType="num">
                                      <p:cBhvr additive="base">
                                        <p:cTn id="7" dur="500"/>
                                        <p:tgtEl>
                                          <p:spTgt spid="913"/>
                                        </p:tgtEl>
                                        <p:attrNameLst>
                                          <p:attrName>ppt_w</p:attrName>
                                        </p:attrNameLst>
                                      </p:cBhvr>
                                      <p:tavLst>
                                        <p:tav tm="0">
                                          <p:val>
                                            <p:strVal val="0"/>
                                          </p:val>
                                        </p:tav>
                                        <p:tav tm="100000">
                                          <p:val>
                                            <p:strVal val="#ppt_w"/>
                                          </p:val>
                                        </p:tav>
                                      </p:tavLst>
                                    </p:anim>
                                    <p:anim calcmode="lin" valueType="num">
                                      <p:cBhvr additive="base">
                                        <p:cTn id="8" dur="500"/>
                                        <p:tgtEl>
                                          <p:spTgt spid="91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14"/>
                                        </p:tgtEl>
                                        <p:attrNameLst>
                                          <p:attrName>style.visibility</p:attrName>
                                        </p:attrNameLst>
                                      </p:cBhvr>
                                      <p:to>
                                        <p:strVal val="visible"/>
                                      </p:to>
                                    </p:set>
                                    <p:anim calcmode="lin" valueType="num">
                                      <p:cBhvr additive="base">
                                        <p:cTn id="13" dur="500"/>
                                        <p:tgtEl>
                                          <p:spTgt spid="914"/>
                                        </p:tgtEl>
                                        <p:attrNameLst>
                                          <p:attrName>ppt_w</p:attrName>
                                        </p:attrNameLst>
                                      </p:cBhvr>
                                      <p:tavLst>
                                        <p:tav tm="0">
                                          <p:val>
                                            <p:strVal val="0"/>
                                          </p:val>
                                        </p:tav>
                                        <p:tav tm="100000">
                                          <p:val>
                                            <p:strVal val="#ppt_w"/>
                                          </p:val>
                                        </p:tav>
                                      </p:tavLst>
                                    </p:anim>
                                    <p:anim calcmode="lin" valueType="num">
                                      <p:cBhvr additive="base">
                                        <p:cTn id="14" dur="500"/>
                                        <p:tgtEl>
                                          <p:spTgt spid="914"/>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16"/>
                                        </p:tgtEl>
                                        <p:attrNameLst>
                                          <p:attrName>style.visibility</p:attrName>
                                        </p:attrNameLst>
                                      </p:cBhvr>
                                      <p:to>
                                        <p:strVal val="visible"/>
                                      </p:to>
                                    </p:set>
                                    <p:anim calcmode="lin" valueType="num">
                                      <p:cBhvr additive="base">
                                        <p:cTn id="19" dur="500"/>
                                        <p:tgtEl>
                                          <p:spTgt spid="916"/>
                                        </p:tgtEl>
                                        <p:attrNameLst>
                                          <p:attrName>ppt_w</p:attrName>
                                        </p:attrNameLst>
                                      </p:cBhvr>
                                      <p:tavLst>
                                        <p:tav tm="0">
                                          <p:val>
                                            <p:strVal val="0"/>
                                          </p:val>
                                        </p:tav>
                                        <p:tav tm="100000">
                                          <p:val>
                                            <p:strVal val="#ppt_w"/>
                                          </p:val>
                                        </p:tav>
                                      </p:tavLst>
                                    </p:anim>
                                    <p:anim calcmode="lin" valueType="num">
                                      <p:cBhvr additive="base">
                                        <p:cTn id="20" dur="500"/>
                                        <p:tgtEl>
                                          <p:spTgt spid="91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915"/>
                                        </p:tgtEl>
                                        <p:attrNameLst>
                                          <p:attrName>style.visibility</p:attrName>
                                        </p:attrNameLst>
                                      </p:cBhvr>
                                      <p:to>
                                        <p:strVal val="visible"/>
                                      </p:to>
                                    </p:set>
                                    <p:anim calcmode="lin" valueType="num">
                                      <p:cBhvr additive="base">
                                        <p:cTn id="23" dur="500"/>
                                        <p:tgtEl>
                                          <p:spTgt spid="915"/>
                                        </p:tgtEl>
                                        <p:attrNameLst>
                                          <p:attrName>ppt_w</p:attrName>
                                        </p:attrNameLst>
                                      </p:cBhvr>
                                      <p:tavLst>
                                        <p:tav tm="0">
                                          <p:val>
                                            <p:strVal val="0"/>
                                          </p:val>
                                        </p:tav>
                                        <p:tav tm="100000">
                                          <p:val>
                                            <p:strVal val="#ppt_w"/>
                                          </p:val>
                                        </p:tav>
                                      </p:tavLst>
                                    </p:anim>
                                    <p:anim calcmode="lin" valueType="num">
                                      <p:cBhvr additive="base">
                                        <p:cTn id="24" dur="500"/>
                                        <p:tgtEl>
                                          <p:spTgt spid="91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a:t>
            </a:fld>
            <a:endParaRPr/>
          </a:p>
        </p:txBody>
      </p:sp>
      <p:sp>
        <p:nvSpPr>
          <p:cNvPr id="238" name="Google Shape;238;p3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9" name="Google Shape;239;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0" name="Google Shape;240;p3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1" name="Google Shape;241;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2" name="Google Shape;242;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3" name="Google Shape;243;p3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4" name="Google Shape;244;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5" name="Google Shape;245;p35"/>
          <p:cNvSpPr txBox="1"/>
          <p:nvPr/>
        </p:nvSpPr>
        <p:spPr>
          <a:xfrm>
            <a:off x="1106487" y="0"/>
            <a:ext cx="4984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26.26.1  World Wide Web</a:t>
            </a:r>
            <a:endParaRPr/>
          </a:p>
        </p:txBody>
      </p:sp>
      <p:sp>
        <p:nvSpPr>
          <p:cNvPr id="246" name="Google Shape;246;p35"/>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idea of the Web was first proposed by Tim Berners-Lee in 1989 at CERN, the European Organization for Nuclear Research, to allow several researchers at different locations throughout Europe to access each others’ researches. The commercial Web started in the early 1990s.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2"/>
        <p:cNvGrpSpPr/>
        <p:nvPr/>
      </p:nvGrpSpPr>
      <p:grpSpPr>
        <a:xfrm>
          <a:off x="0" y="0"/>
          <a:ext cx="0" cy="0"/>
          <a:chOff x="0" y="0"/>
          <a:chExt cx="0" cy="0"/>
        </a:xfrm>
      </p:grpSpPr>
      <p:sp>
        <p:nvSpPr>
          <p:cNvPr id="923" name="Google Shape;923;p8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60</a:t>
            </a:fld>
            <a:endParaRPr/>
          </a:p>
        </p:txBody>
      </p:sp>
      <p:sp>
        <p:nvSpPr>
          <p:cNvPr id="924" name="Google Shape;924;p8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25" name="Google Shape;925;p8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26" name="Google Shape;926;p8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27" name="Google Shape;927;p8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28" name="Google Shape;928;p8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29" name="Google Shape;929;p8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30" name="Google Shape;930;p8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31" name="Google Shape;931;p89"/>
          <p:cNvSpPr txBox="1"/>
          <p:nvPr/>
        </p:nvSpPr>
        <p:spPr>
          <a:xfrm>
            <a:off x="1106487" y="0"/>
            <a:ext cx="4565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26.3.2  E-Mail Security</a:t>
            </a:r>
            <a:endParaRPr/>
          </a:p>
        </p:txBody>
      </p:sp>
      <p:sp>
        <p:nvSpPr>
          <p:cNvPr id="932" name="Google Shape;932;p89"/>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protocol discussed in this chapter does not provide any security provisions per se. However, e-mail exchanges can be secured using two application-layer securities designed in particular for e-mail systems. </a:t>
            </a:r>
            <a:r>
              <a:rPr lang="en-US" sz="2800" b="1" i="1" u="none" dirty="0">
                <a:solidFill>
                  <a:srgbClr val="00B0F0"/>
                </a:solidFill>
                <a:latin typeface="Times New Roman"/>
                <a:ea typeface="Times New Roman"/>
                <a:cs typeface="Times New Roman"/>
                <a:sym typeface="Times New Roman"/>
              </a:rPr>
              <a:t>Two of these protocols, Pretty Good Privacy (PGP) and Secure/Multipurpose Internet Mail Extensions (S/MIME), </a:t>
            </a:r>
            <a:r>
              <a:rPr lang="en-US" sz="2800" b="1" i="1" u="none" dirty="0">
                <a:solidFill>
                  <a:schemeClr val="dk1"/>
                </a:solidFill>
                <a:latin typeface="Times New Roman"/>
                <a:ea typeface="Times New Roman"/>
                <a:cs typeface="Times New Roman"/>
                <a:sym typeface="Times New Roman"/>
              </a:rPr>
              <a:t>are discussed in Chapter 32 after we have discussed basic network security.</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7"/>
        <p:cNvGrpSpPr/>
        <p:nvPr/>
      </p:nvGrpSpPr>
      <p:grpSpPr>
        <a:xfrm>
          <a:off x="0" y="0"/>
          <a:ext cx="0" cy="0"/>
          <a:chOff x="0" y="0"/>
          <a:chExt cx="0" cy="0"/>
        </a:xfrm>
      </p:grpSpPr>
      <p:sp>
        <p:nvSpPr>
          <p:cNvPr id="938" name="Google Shape;938;p90"/>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26.22:  </a:t>
            </a:r>
            <a:r>
              <a:rPr lang="en-US" sz="2000" b="1" i="1" u="none">
                <a:solidFill>
                  <a:schemeClr val="dk1"/>
                </a:solidFill>
                <a:latin typeface="Times"/>
                <a:ea typeface="Times"/>
                <a:cs typeface="Times"/>
                <a:sym typeface="Times"/>
              </a:rPr>
              <a:t>Web-based e-mail, cases I and II</a:t>
            </a:r>
            <a:endParaRPr/>
          </a:p>
        </p:txBody>
      </p:sp>
      <p:pic>
        <p:nvPicPr>
          <p:cNvPr id="939" name="Google Shape;939;p90"/>
          <p:cNvPicPr preferRelativeResize="0"/>
          <p:nvPr/>
        </p:nvPicPr>
        <p:blipFill rotWithShape="1">
          <a:blip r:embed="rId3">
            <a:alphaModFix/>
          </a:blip>
          <a:srcRect/>
          <a:stretch/>
        </p:blipFill>
        <p:spPr>
          <a:xfrm>
            <a:off x="898525" y="762000"/>
            <a:ext cx="7102475" cy="2493962"/>
          </a:xfrm>
          <a:prstGeom prst="rect">
            <a:avLst/>
          </a:prstGeom>
          <a:noFill/>
          <a:ln>
            <a:noFill/>
          </a:ln>
        </p:spPr>
      </p:pic>
      <p:pic>
        <p:nvPicPr>
          <p:cNvPr id="940" name="Google Shape;940;p90"/>
          <p:cNvPicPr preferRelativeResize="0"/>
          <p:nvPr/>
        </p:nvPicPr>
        <p:blipFill rotWithShape="1">
          <a:blip r:embed="rId4">
            <a:alphaModFix/>
          </a:blip>
          <a:srcRect/>
          <a:stretch/>
        </p:blipFill>
        <p:spPr>
          <a:xfrm>
            <a:off x="898525" y="3830637"/>
            <a:ext cx="7102475" cy="2493962"/>
          </a:xfrm>
          <a:prstGeom prst="rect">
            <a:avLst/>
          </a:prstGeom>
          <a:noFill/>
          <a:ln>
            <a:noFill/>
          </a:ln>
        </p:spPr>
      </p:pic>
      <p:sp>
        <p:nvSpPr>
          <p:cNvPr id="941" name="Google Shape;941;p9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500"/>
                                        <p:tgtEl>
                                          <p:spTgt spid="9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Effect transition="in" filter="fade">
                                      <p:cBhvr>
                                        <p:cTn id="12" dur="5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6"/>
        <p:cNvGrpSpPr/>
        <p:nvPr/>
      </p:nvGrpSpPr>
      <p:grpSpPr>
        <a:xfrm>
          <a:off x="0" y="0"/>
          <a:ext cx="0" cy="0"/>
          <a:chOff x="0" y="0"/>
          <a:chExt cx="0" cy="0"/>
        </a:xfrm>
      </p:grpSpPr>
      <p:sp>
        <p:nvSpPr>
          <p:cNvPr id="947" name="Google Shape;947;p9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62</a:t>
            </a:fld>
            <a:endParaRPr/>
          </a:p>
        </p:txBody>
      </p:sp>
      <p:sp>
        <p:nvSpPr>
          <p:cNvPr id="948" name="Google Shape;948;p9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49" name="Google Shape;949;p9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0" name="Google Shape;950;p9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1" name="Google Shape;951;p9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2" name="Google Shape;952;p9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3" name="Google Shape;953;p9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4" name="Google Shape;954;p9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5" name="Google Shape;955;p91"/>
          <p:cNvSpPr txBox="1"/>
          <p:nvPr/>
        </p:nvSpPr>
        <p:spPr>
          <a:xfrm>
            <a:off x="1106487" y="0"/>
            <a:ext cx="7321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26.3.3  Iter. Programming Using TCP</a:t>
            </a:r>
            <a:endParaRPr/>
          </a:p>
        </p:txBody>
      </p:sp>
      <p:sp>
        <p:nvSpPr>
          <p:cNvPr id="956" name="Google Shape;956;p91"/>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are now ready to discuss network programming using the service of TCP, a connection-oriented service.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1"/>
        <p:cNvGrpSpPr/>
        <p:nvPr/>
      </p:nvGrpSpPr>
      <p:grpSpPr>
        <a:xfrm>
          <a:off x="0" y="0"/>
          <a:ext cx="0" cy="0"/>
          <a:chOff x="0" y="0"/>
          <a:chExt cx="0" cy="0"/>
        </a:xfrm>
      </p:grpSpPr>
      <p:sp>
        <p:nvSpPr>
          <p:cNvPr id="962" name="Google Shape;962;p9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3" name="Google Shape;963;p92"/>
          <p:cNvSpPr txBox="1"/>
          <p:nvPr/>
        </p:nvSpPr>
        <p:spPr>
          <a:xfrm>
            <a:off x="228600" y="406400"/>
            <a:ext cx="2884487"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26-4   TELNET</a:t>
            </a:r>
            <a:endParaRPr/>
          </a:p>
        </p:txBody>
      </p:sp>
      <p:sp>
        <p:nvSpPr>
          <p:cNvPr id="964" name="Google Shape;964;p9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5" name="Google Shape;965;p92"/>
          <p:cNvSpPr txBox="1"/>
          <p:nvPr/>
        </p:nvSpPr>
        <p:spPr>
          <a:xfrm>
            <a:off x="381000" y="1658937"/>
            <a:ext cx="80772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It is impossible to have a client/server pair for each type of service we need; the number of servers soon becomes intractable. The idea is not scalable. The solution is to have a specific client/server program for a set of common scenarios, but to have some generic client/server programs for the rest.</a:t>
            </a:r>
            <a:endParaRPr/>
          </a:p>
        </p:txBody>
      </p:sp>
      <p:sp>
        <p:nvSpPr>
          <p:cNvPr id="966" name="Google Shape;966;p9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1"/>
        <p:cNvGrpSpPr/>
        <p:nvPr/>
      </p:nvGrpSpPr>
      <p:grpSpPr>
        <a:xfrm>
          <a:off x="0" y="0"/>
          <a:ext cx="0" cy="0"/>
          <a:chOff x="0" y="0"/>
          <a:chExt cx="0" cy="0"/>
        </a:xfrm>
      </p:grpSpPr>
      <p:sp>
        <p:nvSpPr>
          <p:cNvPr id="972" name="Google Shape;972;p9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64</a:t>
            </a:fld>
            <a:endParaRPr/>
          </a:p>
        </p:txBody>
      </p:sp>
      <p:sp>
        <p:nvSpPr>
          <p:cNvPr id="973" name="Google Shape;973;p9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4" name="Google Shape;974;p9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5" name="Google Shape;975;p9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6" name="Google Shape;976;p9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7" name="Google Shape;977;p9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8" name="Google Shape;978;p9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9" name="Google Shape;979;p9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0" name="Google Shape;980;p93"/>
          <p:cNvSpPr txBox="1"/>
          <p:nvPr/>
        </p:nvSpPr>
        <p:spPr>
          <a:xfrm>
            <a:off x="1106487" y="0"/>
            <a:ext cx="7156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26.4.1  Local versus Remote Logging</a:t>
            </a:r>
            <a:endParaRPr/>
          </a:p>
        </p:txBody>
      </p:sp>
      <p:sp>
        <p:nvSpPr>
          <p:cNvPr id="981" name="Google Shape;981;p93"/>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first discuss the concept of local and remote logging as shown in Figure 26.23.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6"/>
        <p:cNvGrpSpPr/>
        <p:nvPr/>
      </p:nvGrpSpPr>
      <p:grpSpPr>
        <a:xfrm>
          <a:off x="0" y="0"/>
          <a:ext cx="0" cy="0"/>
          <a:chOff x="0" y="0"/>
          <a:chExt cx="0" cy="0"/>
        </a:xfrm>
      </p:grpSpPr>
      <p:sp>
        <p:nvSpPr>
          <p:cNvPr id="987" name="Google Shape;987;p94"/>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2.23:  </a:t>
            </a:r>
            <a:r>
              <a:rPr lang="en-US" sz="2000" b="1" i="1" u="none">
                <a:solidFill>
                  <a:schemeClr val="dk1"/>
                </a:solidFill>
                <a:latin typeface="Times"/>
                <a:ea typeface="Times"/>
                <a:cs typeface="Times"/>
                <a:sym typeface="Times"/>
              </a:rPr>
              <a:t>Local versus remote logging</a:t>
            </a:r>
            <a:endParaRPr/>
          </a:p>
        </p:txBody>
      </p:sp>
      <p:pic>
        <p:nvPicPr>
          <p:cNvPr id="988" name="Google Shape;988;p94"/>
          <p:cNvPicPr preferRelativeResize="0"/>
          <p:nvPr/>
        </p:nvPicPr>
        <p:blipFill rotWithShape="1">
          <a:blip r:embed="rId3">
            <a:alphaModFix/>
          </a:blip>
          <a:srcRect/>
          <a:stretch/>
        </p:blipFill>
        <p:spPr>
          <a:xfrm>
            <a:off x="2635250" y="698500"/>
            <a:ext cx="3527425" cy="1970087"/>
          </a:xfrm>
          <a:prstGeom prst="rect">
            <a:avLst/>
          </a:prstGeom>
          <a:noFill/>
          <a:ln>
            <a:noFill/>
          </a:ln>
        </p:spPr>
      </p:pic>
      <p:pic>
        <p:nvPicPr>
          <p:cNvPr id="989" name="Google Shape;989;p94"/>
          <p:cNvPicPr preferRelativeResize="0"/>
          <p:nvPr/>
        </p:nvPicPr>
        <p:blipFill rotWithShape="1">
          <a:blip r:embed="rId4">
            <a:alphaModFix/>
          </a:blip>
          <a:srcRect/>
          <a:stretch/>
        </p:blipFill>
        <p:spPr>
          <a:xfrm>
            <a:off x="381000" y="3124200"/>
            <a:ext cx="8037512" cy="3244850"/>
          </a:xfrm>
          <a:prstGeom prst="rect">
            <a:avLst/>
          </a:prstGeom>
          <a:noFill/>
          <a:ln>
            <a:noFill/>
          </a:ln>
        </p:spPr>
      </p:pic>
      <p:sp>
        <p:nvSpPr>
          <p:cNvPr id="990" name="Google Shape;990;p9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8"/>
                                        </p:tgtEl>
                                        <p:attrNameLst>
                                          <p:attrName>style.visibility</p:attrName>
                                        </p:attrNameLst>
                                      </p:cBhvr>
                                      <p:to>
                                        <p:strVal val="visible"/>
                                      </p:to>
                                    </p:set>
                                    <p:anim calcmode="lin" valueType="num">
                                      <p:cBhvr additive="base">
                                        <p:cTn id="7" dur="500"/>
                                        <p:tgtEl>
                                          <p:spTgt spid="988"/>
                                        </p:tgtEl>
                                        <p:attrNameLst>
                                          <p:attrName>ppt_w</p:attrName>
                                        </p:attrNameLst>
                                      </p:cBhvr>
                                      <p:tavLst>
                                        <p:tav tm="0">
                                          <p:val>
                                            <p:strVal val="0"/>
                                          </p:val>
                                        </p:tav>
                                        <p:tav tm="100000">
                                          <p:val>
                                            <p:strVal val="#ppt_w"/>
                                          </p:val>
                                        </p:tav>
                                      </p:tavLst>
                                    </p:anim>
                                    <p:anim calcmode="lin" valueType="num">
                                      <p:cBhvr additive="base">
                                        <p:cTn id="8" dur="500"/>
                                        <p:tgtEl>
                                          <p:spTgt spid="98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89"/>
                                        </p:tgtEl>
                                        <p:attrNameLst>
                                          <p:attrName>style.visibility</p:attrName>
                                        </p:attrNameLst>
                                      </p:cBhvr>
                                      <p:to>
                                        <p:strVal val="visible"/>
                                      </p:to>
                                    </p:set>
                                    <p:animEffect transition="in" filter="fade">
                                      <p:cBhvr>
                                        <p:cTn id="13" dur="500"/>
                                        <p:tgtEl>
                                          <p:spTgt spid="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5"/>
        <p:cNvGrpSpPr/>
        <p:nvPr/>
      </p:nvGrpSpPr>
      <p:grpSpPr>
        <a:xfrm>
          <a:off x="0" y="0"/>
          <a:ext cx="0" cy="0"/>
          <a:chOff x="0" y="0"/>
          <a:chExt cx="0" cy="0"/>
        </a:xfrm>
      </p:grpSpPr>
      <p:sp>
        <p:nvSpPr>
          <p:cNvPr id="996" name="Google Shape;996;p95"/>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26.24:  </a:t>
            </a:r>
            <a:r>
              <a:rPr lang="en-US" sz="2000" b="1" i="1" u="none">
                <a:solidFill>
                  <a:schemeClr val="dk1"/>
                </a:solidFill>
                <a:latin typeface="Times"/>
                <a:ea typeface="Times"/>
                <a:cs typeface="Times"/>
                <a:sym typeface="Times"/>
              </a:rPr>
              <a:t>Concept of NVT</a:t>
            </a:r>
            <a:endParaRPr/>
          </a:p>
        </p:txBody>
      </p:sp>
      <p:pic>
        <p:nvPicPr>
          <p:cNvPr id="997" name="Google Shape;997;p95"/>
          <p:cNvPicPr preferRelativeResize="0"/>
          <p:nvPr/>
        </p:nvPicPr>
        <p:blipFill rotWithShape="1">
          <a:blip r:embed="rId3">
            <a:alphaModFix/>
          </a:blip>
          <a:srcRect/>
          <a:stretch/>
        </p:blipFill>
        <p:spPr>
          <a:xfrm>
            <a:off x="304800" y="1138237"/>
            <a:ext cx="8396287" cy="2332037"/>
          </a:xfrm>
          <a:prstGeom prst="rect">
            <a:avLst/>
          </a:prstGeom>
          <a:noFill/>
          <a:ln>
            <a:noFill/>
          </a:ln>
        </p:spPr>
      </p:pic>
      <p:pic>
        <p:nvPicPr>
          <p:cNvPr id="998" name="Google Shape;998;p95"/>
          <p:cNvPicPr preferRelativeResize="0"/>
          <p:nvPr/>
        </p:nvPicPr>
        <p:blipFill rotWithShape="1">
          <a:blip r:embed="rId4">
            <a:alphaModFix/>
          </a:blip>
          <a:srcRect/>
          <a:stretch/>
        </p:blipFill>
        <p:spPr>
          <a:xfrm>
            <a:off x="1327150" y="4491037"/>
            <a:ext cx="6353175" cy="1147762"/>
          </a:xfrm>
          <a:prstGeom prst="rect">
            <a:avLst/>
          </a:prstGeom>
          <a:noFill/>
          <a:ln>
            <a:noFill/>
          </a:ln>
        </p:spPr>
      </p:pic>
      <p:sp>
        <p:nvSpPr>
          <p:cNvPr id="999" name="Google Shape;999;p9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66</a:t>
            </a:fld>
            <a:endParaRPr/>
          </a:p>
        </p:txBody>
      </p:sp>
      <p:sp>
        <p:nvSpPr>
          <p:cNvPr id="2" name="TextBox 1"/>
          <p:cNvSpPr txBox="1"/>
          <p:nvPr/>
        </p:nvSpPr>
        <p:spPr>
          <a:xfrm>
            <a:off x="304800" y="5910953"/>
            <a:ext cx="8707833" cy="400110"/>
          </a:xfrm>
          <a:prstGeom prst="rect">
            <a:avLst/>
          </a:prstGeom>
          <a:noFill/>
        </p:spPr>
        <p:txBody>
          <a:bodyPr wrap="none" rtlCol="0">
            <a:spAutoFit/>
          </a:bodyPr>
          <a:lstStyle/>
          <a:p>
            <a:r>
              <a:rPr lang="en-US" sz="2000" dirty="0" smtClean="0"/>
              <a:t>While connecting response is coming                                     for connection </a:t>
            </a:r>
            <a:endParaRPr lang="en-IN" sz="2000" dirty="0"/>
          </a:p>
        </p:txBody>
      </p:sp>
      <p:cxnSp>
        <p:nvCxnSpPr>
          <p:cNvPr id="4" name="Straight Arrow Connector 3"/>
          <p:cNvCxnSpPr/>
          <p:nvPr/>
        </p:nvCxnSpPr>
        <p:spPr>
          <a:xfrm flipH="1">
            <a:off x="2183642" y="5186149"/>
            <a:ext cx="586854" cy="633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673755" y="5254388"/>
            <a:ext cx="1160060" cy="656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7"/>
                                        </p:tgtEl>
                                        <p:attrNameLst>
                                          <p:attrName>style.visibility</p:attrName>
                                        </p:attrNameLst>
                                      </p:cBhvr>
                                      <p:to>
                                        <p:strVal val="visible"/>
                                      </p:to>
                                    </p:set>
                                    <p:animEffect transition="in" filter="fade">
                                      <p:cBhvr>
                                        <p:cTn id="7" dur="500"/>
                                        <p:tgtEl>
                                          <p:spTgt spid="9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8"/>
                                        </p:tgtEl>
                                        <p:attrNameLst>
                                          <p:attrName>style.visibility</p:attrName>
                                        </p:attrNameLst>
                                      </p:cBhvr>
                                      <p:to>
                                        <p:strVal val="visible"/>
                                      </p:to>
                                    </p:set>
                                    <p:animEffect transition="in" filter="fade">
                                      <p:cBhvr>
                                        <p:cTn id="12" dur="2000"/>
                                        <p:tgtEl>
                                          <p:spTgt spid="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4"/>
        <p:cNvGrpSpPr/>
        <p:nvPr/>
      </p:nvGrpSpPr>
      <p:grpSpPr>
        <a:xfrm>
          <a:off x="0" y="0"/>
          <a:ext cx="0" cy="0"/>
          <a:chOff x="0" y="0"/>
          <a:chExt cx="0" cy="0"/>
        </a:xfrm>
      </p:grpSpPr>
      <p:sp>
        <p:nvSpPr>
          <p:cNvPr id="1005" name="Google Shape;1005;p96"/>
          <p:cNvSpPr txBox="1"/>
          <p:nvPr/>
        </p:nvSpPr>
        <p:spPr>
          <a:xfrm>
            <a:off x="838200" y="76200"/>
            <a:ext cx="60198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26.11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Examples of interface commands</a:t>
            </a:r>
            <a:endParaRPr/>
          </a:p>
        </p:txBody>
      </p:sp>
      <p:pic>
        <p:nvPicPr>
          <p:cNvPr id="1006" name="Google Shape;1006;p96"/>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1007" name="Google Shape;1007;p96"/>
          <p:cNvGrpSpPr/>
          <p:nvPr/>
        </p:nvGrpSpPr>
        <p:grpSpPr>
          <a:xfrm>
            <a:off x="304800" y="2085975"/>
            <a:ext cx="8466137" cy="1790700"/>
            <a:chOff x="304800" y="2085975"/>
            <a:chExt cx="8466138" cy="1790700"/>
          </a:xfrm>
        </p:grpSpPr>
        <p:pic>
          <p:nvPicPr>
            <p:cNvPr id="1008" name="Google Shape;1008;p96"/>
            <p:cNvPicPr preferRelativeResize="0"/>
            <p:nvPr/>
          </p:nvPicPr>
          <p:blipFill rotWithShape="1">
            <a:blip r:embed="rId4">
              <a:alphaModFix/>
            </a:blip>
            <a:srcRect/>
            <a:stretch/>
          </p:blipFill>
          <p:spPr>
            <a:xfrm>
              <a:off x="304800" y="2085975"/>
              <a:ext cx="8466138" cy="1790700"/>
            </a:xfrm>
            <a:prstGeom prst="rect">
              <a:avLst/>
            </a:prstGeom>
            <a:noFill/>
            <a:ln>
              <a:noFill/>
            </a:ln>
          </p:spPr>
        </p:pic>
        <p:sp>
          <p:nvSpPr>
            <p:cNvPr id="1009" name="Google Shape;1009;p96"/>
            <p:cNvSpPr txBox="1"/>
            <p:nvPr/>
          </p:nvSpPr>
          <p:spPr>
            <a:xfrm>
              <a:off x="461140" y="2085975"/>
              <a:ext cx="8155809" cy="1724025"/>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010" name="Google Shape;1010;p9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5"/>
        <p:cNvGrpSpPr/>
        <p:nvPr/>
      </p:nvGrpSpPr>
      <p:grpSpPr>
        <a:xfrm>
          <a:off x="0" y="0"/>
          <a:ext cx="0" cy="0"/>
          <a:chOff x="0" y="0"/>
          <a:chExt cx="0" cy="0"/>
        </a:xfrm>
      </p:grpSpPr>
      <p:sp>
        <p:nvSpPr>
          <p:cNvPr id="1016" name="Google Shape;1016;p97"/>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7" name="Google Shape;1017;p97"/>
          <p:cNvSpPr txBox="1"/>
          <p:nvPr/>
        </p:nvSpPr>
        <p:spPr>
          <a:xfrm>
            <a:off x="228600" y="406400"/>
            <a:ext cx="5478462"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26-5   SECURE SHELL (SSH)</a:t>
            </a:r>
            <a:endParaRPr/>
          </a:p>
        </p:txBody>
      </p:sp>
      <p:sp>
        <p:nvSpPr>
          <p:cNvPr id="1018" name="Google Shape;1018;p97"/>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9" name="Google Shape;1019;p97"/>
          <p:cNvSpPr txBox="1"/>
          <p:nvPr/>
        </p:nvSpPr>
        <p:spPr>
          <a:xfrm>
            <a:off x="381000" y="1658937"/>
            <a:ext cx="80772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Although Secure Shell (SSH) is a secure application program that can be used today for several purposes such as remote logging and file transfer, it was originally designed to replace TELNET. There are two versions of SSH. The first version, SSH-1, is now deprecated because of security flaws in it. In this section, we discuss only SSH-2.</a:t>
            </a:r>
            <a:endParaRPr dirty="0">
              <a:solidFill>
                <a:srgbClr val="00B0F0"/>
              </a:solidFill>
            </a:endParaRPr>
          </a:p>
        </p:txBody>
      </p:sp>
      <p:sp>
        <p:nvSpPr>
          <p:cNvPr id="1020" name="Google Shape;1020;p9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9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69</a:t>
            </a:fld>
            <a:endParaRPr/>
          </a:p>
        </p:txBody>
      </p:sp>
      <p:sp>
        <p:nvSpPr>
          <p:cNvPr id="1027" name="Google Shape;1027;p9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8" name="Google Shape;1028;p9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9" name="Google Shape;1029;p9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0" name="Google Shape;1030;p9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1" name="Google Shape;1031;p9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2" name="Google Shape;1032;p9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3" name="Google Shape;1033;p9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4" name="Google Shape;1034;p98"/>
          <p:cNvSpPr txBox="1"/>
          <p:nvPr/>
        </p:nvSpPr>
        <p:spPr>
          <a:xfrm>
            <a:off x="1106487" y="0"/>
            <a:ext cx="391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26.5.1  Components</a:t>
            </a:r>
            <a:endParaRPr/>
          </a:p>
        </p:txBody>
      </p:sp>
      <p:sp>
        <p:nvSpPr>
          <p:cNvPr id="1035" name="Google Shape;1035;p98"/>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SSH is an application-layer protocol with three components, as shown in Figure 26.25.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36"/>
          <p:cNvSpPr txBox="1"/>
          <p:nvPr/>
        </p:nvSpPr>
        <p:spPr>
          <a:xfrm>
            <a:off x="76200" y="696912"/>
            <a:ext cx="8839200" cy="3970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we need to retrieve a scientific document that contains one reference to another text file and one reference to a large image. Figure 26.1 shows the situation.</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The main document and the image are stored in two separate files in the same site (file A and file B); the referenced text file is stored in another site (file C). Since we are dealing with three different files, we need three transactions if we want to see the whole document. </a:t>
            </a:r>
            <a:endParaRPr/>
          </a:p>
        </p:txBody>
      </p:sp>
      <p:grpSp>
        <p:nvGrpSpPr>
          <p:cNvPr id="253" name="Google Shape;253;p36"/>
          <p:cNvGrpSpPr/>
          <p:nvPr/>
        </p:nvGrpSpPr>
        <p:grpSpPr>
          <a:xfrm>
            <a:off x="0" y="0"/>
            <a:ext cx="9144000" cy="609600"/>
            <a:chOff x="0" y="2448"/>
            <a:chExt cx="5760" cy="384"/>
          </a:xfrm>
        </p:grpSpPr>
        <p:sp>
          <p:nvSpPr>
            <p:cNvPr id="254" name="Google Shape;254;p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5" name="Google Shape;255;p36"/>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26.1</a:t>
              </a:r>
              <a:endParaRPr/>
            </a:p>
          </p:txBody>
        </p:sp>
      </p:grpSp>
      <p:sp>
        <p:nvSpPr>
          <p:cNvPr id="256" name="Google Shape;256;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0"/>
        <p:cNvGrpSpPr/>
        <p:nvPr/>
      </p:nvGrpSpPr>
      <p:grpSpPr>
        <a:xfrm>
          <a:off x="0" y="0"/>
          <a:ext cx="0" cy="0"/>
          <a:chOff x="0" y="0"/>
          <a:chExt cx="0" cy="0"/>
        </a:xfrm>
      </p:grpSpPr>
      <p:sp>
        <p:nvSpPr>
          <p:cNvPr id="1041" name="Google Shape;1041;p99"/>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26.25:  </a:t>
            </a:r>
            <a:r>
              <a:rPr lang="en-US" sz="2000" b="1" i="1" u="none">
                <a:solidFill>
                  <a:schemeClr val="dk1"/>
                </a:solidFill>
                <a:latin typeface="Times"/>
                <a:ea typeface="Times"/>
                <a:cs typeface="Times"/>
                <a:sym typeface="Times"/>
              </a:rPr>
              <a:t>Components of SSH</a:t>
            </a:r>
            <a:endParaRPr/>
          </a:p>
        </p:txBody>
      </p:sp>
      <p:pic>
        <p:nvPicPr>
          <p:cNvPr id="1042" name="Google Shape;1042;p99"/>
          <p:cNvPicPr preferRelativeResize="0"/>
          <p:nvPr/>
        </p:nvPicPr>
        <p:blipFill rotWithShape="1">
          <a:blip r:embed="rId3">
            <a:alphaModFix/>
          </a:blip>
          <a:srcRect/>
          <a:stretch/>
        </p:blipFill>
        <p:spPr>
          <a:xfrm>
            <a:off x="304800" y="1752600"/>
            <a:ext cx="8259762" cy="3608387"/>
          </a:xfrm>
          <a:prstGeom prst="rect">
            <a:avLst/>
          </a:prstGeom>
          <a:noFill/>
          <a:ln>
            <a:noFill/>
          </a:ln>
        </p:spPr>
      </p:pic>
      <p:sp>
        <p:nvSpPr>
          <p:cNvPr id="1043" name="Google Shape;1043;p9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5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8"/>
        <p:cNvGrpSpPr/>
        <p:nvPr/>
      </p:nvGrpSpPr>
      <p:grpSpPr>
        <a:xfrm>
          <a:off x="0" y="0"/>
          <a:ext cx="0" cy="0"/>
          <a:chOff x="0" y="0"/>
          <a:chExt cx="0" cy="0"/>
        </a:xfrm>
      </p:grpSpPr>
      <p:sp>
        <p:nvSpPr>
          <p:cNvPr id="1049" name="Google Shape;1049;p10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71</a:t>
            </a:fld>
            <a:endParaRPr/>
          </a:p>
        </p:txBody>
      </p:sp>
      <p:sp>
        <p:nvSpPr>
          <p:cNvPr id="1050" name="Google Shape;1050;p10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1" name="Google Shape;1051;p10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2" name="Google Shape;1052;p10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3" name="Google Shape;1053;p10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4" name="Google Shape;1054;p10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5" name="Google Shape;1055;p10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6" name="Google Shape;1056;p10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7" name="Google Shape;1057;p100"/>
          <p:cNvSpPr txBox="1"/>
          <p:nvPr/>
        </p:nvSpPr>
        <p:spPr>
          <a:xfrm>
            <a:off x="1106487" y="0"/>
            <a:ext cx="391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26.5.2  Applications</a:t>
            </a:r>
            <a:endParaRPr/>
          </a:p>
        </p:txBody>
      </p:sp>
      <p:sp>
        <p:nvSpPr>
          <p:cNvPr id="1058" name="Google Shape;1058;p100"/>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Although SSH is often thought of as a replacement for TELNET, </a:t>
            </a:r>
            <a:r>
              <a:rPr lang="en-US" sz="2800" b="1" i="1" u="none" dirty="0">
                <a:solidFill>
                  <a:srgbClr val="00B0F0"/>
                </a:solidFill>
                <a:latin typeface="Times New Roman"/>
                <a:ea typeface="Times New Roman"/>
                <a:cs typeface="Times New Roman"/>
                <a:sym typeface="Times New Roman"/>
              </a:rPr>
              <a:t>SSH is, in fact, a general-purpose protocol that provides a secure connection between a client and server.</a:t>
            </a:r>
            <a:endParaRPr dirty="0">
              <a:solidFill>
                <a:srgbClr val="00B0F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3"/>
        <p:cNvGrpSpPr/>
        <p:nvPr/>
      </p:nvGrpSpPr>
      <p:grpSpPr>
        <a:xfrm>
          <a:off x="0" y="0"/>
          <a:ext cx="0" cy="0"/>
          <a:chOff x="0" y="0"/>
          <a:chExt cx="0" cy="0"/>
        </a:xfrm>
      </p:grpSpPr>
      <p:sp>
        <p:nvSpPr>
          <p:cNvPr id="1064" name="Google Shape;1064;p101"/>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26.26:  </a:t>
            </a:r>
            <a:r>
              <a:rPr lang="en-US" sz="2000" b="1" i="1" u="none">
                <a:solidFill>
                  <a:schemeClr val="dk1"/>
                </a:solidFill>
                <a:latin typeface="Times"/>
                <a:ea typeface="Times"/>
                <a:cs typeface="Times"/>
                <a:sym typeface="Times"/>
              </a:rPr>
              <a:t>Port Forwarding</a:t>
            </a:r>
            <a:endParaRPr/>
          </a:p>
        </p:txBody>
      </p:sp>
      <p:pic>
        <p:nvPicPr>
          <p:cNvPr id="1065" name="Google Shape;1065;p101"/>
          <p:cNvPicPr preferRelativeResize="0"/>
          <p:nvPr/>
        </p:nvPicPr>
        <p:blipFill rotWithShape="1">
          <a:blip r:embed="rId3">
            <a:alphaModFix/>
          </a:blip>
          <a:srcRect/>
          <a:stretch/>
        </p:blipFill>
        <p:spPr>
          <a:xfrm>
            <a:off x="749300" y="2197100"/>
            <a:ext cx="1155700" cy="2471737"/>
          </a:xfrm>
          <a:prstGeom prst="rect">
            <a:avLst/>
          </a:prstGeom>
          <a:noFill/>
          <a:ln>
            <a:noFill/>
          </a:ln>
        </p:spPr>
      </p:pic>
      <p:pic>
        <p:nvPicPr>
          <p:cNvPr id="1066" name="Google Shape;1066;p101"/>
          <p:cNvPicPr preferRelativeResize="0"/>
          <p:nvPr/>
        </p:nvPicPr>
        <p:blipFill rotWithShape="1">
          <a:blip r:embed="rId4">
            <a:alphaModFix/>
          </a:blip>
          <a:srcRect/>
          <a:stretch/>
        </p:blipFill>
        <p:spPr>
          <a:xfrm>
            <a:off x="7239000" y="2197100"/>
            <a:ext cx="1352550" cy="2471737"/>
          </a:xfrm>
          <a:prstGeom prst="rect">
            <a:avLst/>
          </a:prstGeom>
          <a:noFill/>
          <a:ln>
            <a:noFill/>
          </a:ln>
        </p:spPr>
      </p:pic>
      <p:pic>
        <p:nvPicPr>
          <p:cNvPr id="1067" name="Google Shape;1067;p101"/>
          <p:cNvPicPr preferRelativeResize="0"/>
          <p:nvPr/>
        </p:nvPicPr>
        <p:blipFill rotWithShape="1">
          <a:blip r:embed="rId5">
            <a:alphaModFix/>
          </a:blip>
          <a:srcRect/>
          <a:stretch/>
        </p:blipFill>
        <p:spPr>
          <a:xfrm>
            <a:off x="1954212" y="2971800"/>
            <a:ext cx="5286375" cy="1136650"/>
          </a:xfrm>
          <a:prstGeom prst="rect">
            <a:avLst/>
          </a:prstGeom>
          <a:noFill/>
          <a:ln>
            <a:noFill/>
          </a:ln>
        </p:spPr>
      </p:pic>
      <p:sp>
        <p:nvSpPr>
          <p:cNvPr id="1068" name="Google Shape;1068;p10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65"/>
                                        </p:tgtEl>
                                        <p:attrNameLst>
                                          <p:attrName>style.visibility</p:attrName>
                                        </p:attrNameLst>
                                      </p:cBhvr>
                                      <p:to>
                                        <p:strVal val="visible"/>
                                      </p:to>
                                    </p:set>
                                    <p:anim calcmode="lin" valueType="num">
                                      <p:cBhvr additive="base">
                                        <p:cTn id="7" dur="500"/>
                                        <p:tgtEl>
                                          <p:spTgt spid="1065"/>
                                        </p:tgtEl>
                                        <p:attrNameLst>
                                          <p:attrName>ppt_w</p:attrName>
                                        </p:attrNameLst>
                                      </p:cBhvr>
                                      <p:tavLst>
                                        <p:tav tm="0">
                                          <p:val>
                                            <p:strVal val="0"/>
                                          </p:val>
                                        </p:tav>
                                        <p:tav tm="100000">
                                          <p:val>
                                            <p:strVal val="#ppt_w"/>
                                          </p:val>
                                        </p:tav>
                                      </p:tavLst>
                                    </p:anim>
                                    <p:anim calcmode="lin" valueType="num">
                                      <p:cBhvr additive="base">
                                        <p:cTn id="8" dur="500"/>
                                        <p:tgtEl>
                                          <p:spTgt spid="106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66"/>
                                        </p:tgtEl>
                                        <p:attrNameLst>
                                          <p:attrName>style.visibility</p:attrName>
                                        </p:attrNameLst>
                                      </p:cBhvr>
                                      <p:to>
                                        <p:strVal val="visible"/>
                                      </p:to>
                                    </p:set>
                                    <p:anim calcmode="lin" valueType="num">
                                      <p:cBhvr additive="base">
                                        <p:cTn id="13" dur="500"/>
                                        <p:tgtEl>
                                          <p:spTgt spid="1066"/>
                                        </p:tgtEl>
                                        <p:attrNameLst>
                                          <p:attrName>ppt_w</p:attrName>
                                        </p:attrNameLst>
                                      </p:cBhvr>
                                      <p:tavLst>
                                        <p:tav tm="0">
                                          <p:val>
                                            <p:strVal val="0"/>
                                          </p:val>
                                        </p:tav>
                                        <p:tav tm="100000">
                                          <p:val>
                                            <p:strVal val="#ppt_w"/>
                                          </p:val>
                                        </p:tav>
                                      </p:tavLst>
                                    </p:anim>
                                    <p:anim calcmode="lin" valueType="num">
                                      <p:cBhvr additive="base">
                                        <p:cTn id="14" dur="500"/>
                                        <p:tgtEl>
                                          <p:spTgt spid="1066"/>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67"/>
                                        </p:tgtEl>
                                        <p:attrNameLst>
                                          <p:attrName>style.visibility</p:attrName>
                                        </p:attrNameLst>
                                      </p:cBhvr>
                                      <p:to>
                                        <p:strVal val="visible"/>
                                      </p:to>
                                    </p:set>
                                    <p:animEffect transition="in" filter="fade">
                                      <p:cBhvr>
                                        <p:cTn id="19" dur="500"/>
                                        <p:tgtEl>
                                          <p:spTgt spid="1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102"/>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26.27:  </a:t>
            </a:r>
            <a:r>
              <a:rPr lang="en-US" sz="2000" b="1" i="1" u="none">
                <a:solidFill>
                  <a:schemeClr val="dk1"/>
                </a:solidFill>
                <a:latin typeface="Times"/>
                <a:ea typeface="Times"/>
                <a:cs typeface="Times"/>
                <a:sym typeface="Times"/>
              </a:rPr>
              <a:t>SSH Packet Format</a:t>
            </a:r>
            <a:endParaRPr/>
          </a:p>
        </p:txBody>
      </p:sp>
      <p:pic>
        <p:nvPicPr>
          <p:cNvPr id="1075" name="Google Shape;1075;p102"/>
          <p:cNvPicPr preferRelativeResize="0"/>
          <p:nvPr/>
        </p:nvPicPr>
        <p:blipFill rotWithShape="1">
          <a:blip r:embed="rId3">
            <a:alphaModFix/>
          </a:blip>
          <a:srcRect/>
          <a:stretch/>
        </p:blipFill>
        <p:spPr>
          <a:xfrm>
            <a:off x="304800" y="2590800"/>
            <a:ext cx="8340725" cy="798512"/>
          </a:xfrm>
          <a:prstGeom prst="rect">
            <a:avLst/>
          </a:prstGeom>
          <a:noFill/>
          <a:ln>
            <a:noFill/>
          </a:ln>
        </p:spPr>
      </p:pic>
      <p:pic>
        <p:nvPicPr>
          <p:cNvPr id="1076" name="Google Shape;1076;p102"/>
          <p:cNvPicPr preferRelativeResize="0"/>
          <p:nvPr/>
        </p:nvPicPr>
        <p:blipFill rotWithShape="1">
          <a:blip r:embed="rId4">
            <a:alphaModFix/>
          </a:blip>
          <a:srcRect/>
          <a:stretch/>
        </p:blipFill>
        <p:spPr>
          <a:xfrm>
            <a:off x="1676400" y="3505200"/>
            <a:ext cx="7065962" cy="1006475"/>
          </a:xfrm>
          <a:prstGeom prst="rect">
            <a:avLst/>
          </a:prstGeom>
          <a:noFill/>
          <a:ln>
            <a:noFill/>
          </a:ln>
        </p:spPr>
      </p:pic>
      <p:sp>
        <p:nvSpPr>
          <p:cNvPr id="1077" name="Google Shape;1077;p10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 calcmode="lin" valueType="num">
                                      <p:cBhvr additive="base">
                                        <p:cTn id="7" dur="500"/>
                                        <p:tgtEl>
                                          <p:spTgt spid="1075"/>
                                        </p:tgtEl>
                                        <p:attrNameLst>
                                          <p:attrName>ppt_w</p:attrName>
                                        </p:attrNameLst>
                                      </p:cBhvr>
                                      <p:tavLst>
                                        <p:tav tm="0">
                                          <p:val>
                                            <p:strVal val="0"/>
                                          </p:val>
                                        </p:tav>
                                        <p:tav tm="100000">
                                          <p:val>
                                            <p:strVal val="#ppt_w"/>
                                          </p:val>
                                        </p:tav>
                                      </p:tavLst>
                                    </p:anim>
                                    <p:anim calcmode="lin" valueType="num">
                                      <p:cBhvr additive="base">
                                        <p:cTn id="8" dur="500"/>
                                        <p:tgtEl>
                                          <p:spTgt spid="107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76"/>
                                        </p:tgtEl>
                                        <p:attrNameLst>
                                          <p:attrName>style.visibility</p:attrName>
                                        </p:attrNameLst>
                                      </p:cBhvr>
                                      <p:to>
                                        <p:strVal val="visible"/>
                                      </p:to>
                                    </p:set>
                                    <p:animEffect transition="in" filter="fade">
                                      <p:cBhvr>
                                        <p:cTn id="13" dur="2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2"/>
        <p:cNvGrpSpPr/>
        <p:nvPr/>
      </p:nvGrpSpPr>
      <p:grpSpPr>
        <a:xfrm>
          <a:off x="0" y="0"/>
          <a:ext cx="0" cy="0"/>
          <a:chOff x="0" y="0"/>
          <a:chExt cx="0" cy="0"/>
        </a:xfrm>
      </p:grpSpPr>
      <p:sp>
        <p:nvSpPr>
          <p:cNvPr id="1083" name="Google Shape;1083;p10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84" name="Google Shape;1084;p103"/>
          <p:cNvSpPr txBox="1"/>
          <p:nvPr/>
        </p:nvSpPr>
        <p:spPr>
          <a:xfrm>
            <a:off x="228600" y="406400"/>
            <a:ext cx="7173912"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26-6  DOMAIN NAME SYSTEM (DNS)</a:t>
            </a:r>
            <a:endParaRPr/>
          </a:p>
        </p:txBody>
      </p:sp>
      <p:sp>
        <p:nvSpPr>
          <p:cNvPr id="1085" name="Google Shape;1085;p10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86" name="Google Shape;1086;p103"/>
          <p:cNvSpPr txBox="1"/>
          <p:nvPr/>
        </p:nvSpPr>
        <p:spPr>
          <a:xfrm>
            <a:off x="381000" y="1658937"/>
            <a:ext cx="80772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The last client-server application program we discuss has been designed to help other application programs. The Internet needs to have a directory system that can map a name to an address. This is analogous to the telephone network. Figure 26.28 shows how </a:t>
            </a:r>
            <a:r>
              <a:rPr lang="en-US" sz="3200" b="1" i="1" u="none" dirty="0">
                <a:solidFill>
                  <a:srgbClr val="00B0F0"/>
                </a:solidFill>
                <a:latin typeface="Times"/>
                <a:ea typeface="Times"/>
                <a:cs typeface="Times"/>
                <a:sym typeface="Times"/>
              </a:rPr>
              <a:t>TCP/IP uses a DNS client and a DNS server to map a name to an address.</a:t>
            </a:r>
            <a:endParaRPr dirty="0">
              <a:solidFill>
                <a:srgbClr val="00B0F0"/>
              </a:solidFill>
            </a:endParaRPr>
          </a:p>
        </p:txBody>
      </p:sp>
      <p:sp>
        <p:nvSpPr>
          <p:cNvPr id="1087" name="Google Shape;1087;p10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2"/>
        <p:cNvGrpSpPr/>
        <p:nvPr/>
      </p:nvGrpSpPr>
      <p:grpSpPr>
        <a:xfrm>
          <a:off x="0" y="0"/>
          <a:ext cx="0" cy="0"/>
          <a:chOff x="0" y="0"/>
          <a:chExt cx="0" cy="0"/>
        </a:xfrm>
      </p:grpSpPr>
      <p:sp>
        <p:nvSpPr>
          <p:cNvPr id="1093" name="Google Shape;1093;p104"/>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26.28:  </a:t>
            </a:r>
            <a:r>
              <a:rPr lang="en-US" sz="2000" b="1" i="1" u="none">
                <a:solidFill>
                  <a:schemeClr val="dk1"/>
                </a:solidFill>
                <a:latin typeface="Times"/>
                <a:ea typeface="Times"/>
                <a:cs typeface="Times"/>
                <a:sym typeface="Times"/>
              </a:rPr>
              <a:t>Purpose of DNS</a:t>
            </a:r>
            <a:endParaRPr/>
          </a:p>
        </p:txBody>
      </p:sp>
      <p:pic>
        <p:nvPicPr>
          <p:cNvPr id="1094" name="Google Shape;1094;p104"/>
          <p:cNvPicPr preferRelativeResize="0"/>
          <p:nvPr/>
        </p:nvPicPr>
        <p:blipFill rotWithShape="1">
          <a:blip r:embed="rId3">
            <a:alphaModFix/>
          </a:blip>
          <a:srcRect/>
          <a:stretch/>
        </p:blipFill>
        <p:spPr>
          <a:xfrm>
            <a:off x="7659687" y="2727325"/>
            <a:ext cx="950912" cy="1230312"/>
          </a:xfrm>
          <a:prstGeom prst="rect">
            <a:avLst/>
          </a:prstGeom>
          <a:noFill/>
          <a:ln>
            <a:noFill/>
          </a:ln>
        </p:spPr>
      </p:pic>
      <p:pic>
        <p:nvPicPr>
          <p:cNvPr id="1095" name="Google Shape;1095;p104"/>
          <p:cNvPicPr preferRelativeResize="0"/>
          <p:nvPr/>
        </p:nvPicPr>
        <p:blipFill rotWithShape="1">
          <a:blip r:embed="rId4">
            <a:alphaModFix/>
          </a:blip>
          <a:srcRect/>
          <a:stretch/>
        </p:blipFill>
        <p:spPr>
          <a:xfrm>
            <a:off x="4743450" y="2833687"/>
            <a:ext cx="2876550" cy="374650"/>
          </a:xfrm>
          <a:prstGeom prst="rect">
            <a:avLst/>
          </a:prstGeom>
          <a:noFill/>
          <a:ln>
            <a:noFill/>
          </a:ln>
        </p:spPr>
      </p:pic>
      <p:pic>
        <p:nvPicPr>
          <p:cNvPr id="1096" name="Google Shape;1096;p104"/>
          <p:cNvPicPr preferRelativeResize="0"/>
          <p:nvPr/>
        </p:nvPicPr>
        <p:blipFill rotWithShape="1">
          <a:blip r:embed="rId5">
            <a:alphaModFix/>
          </a:blip>
          <a:srcRect/>
          <a:stretch/>
        </p:blipFill>
        <p:spPr>
          <a:xfrm>
            <a:off x="2057400" y="1473200"/>
            <a:ext cx="854075" cy="1249362"/>
          </a:xfrm>
          <a:prstGeom prst="rect">
            <a:avLst/>
          </a:prstGeom>
          <a:noFill/>
          <a:ln>
            <a:noFill/>
          </a:ln>
        </p:spPr>
      </p:pic>
      <p:pic>
        <p:nvPicPr>
          <p:cNvPr id="1097" name="Google Shape;1097;p104"/>
          <p:cNvPicPr preferRelativeResize="0"/>
          <p:nvPr/>
        </p:nvPicPr>
        <p:blipFill rotWithShape="1">
          <a:blip r:embed="rId6">
            <a:alphaModFix/>
          </a:blip>
          <a:srcRect/>
          <a:stretch/>
        </p:blipFill>
        <p:spPr>
          <a:xfrm>
            <a:off x="2771775" y="2574925"/>
            <a:ext cx="884237" cy="766762"/>
          </a:xfrm>
          <a:prstGeom prst="rect">
            <a:avLst/>
          </a:prstGeom>
          <a:noFill/>
          <a:ln>
            <a:noFill/>
          </a:ln>
        </p:spPr>
      </p:pic>
      <p:pic>
        <p:nvPicPr>
          <p:cNvPr id="1098" name="Google Shape;1098;p104"/>
          <p:cNvPicPr preferRelativeResize="0"/>
          <p:nvPr/>
        </p:nvPicPr>
        <p:blipFill rotWithShape="1">
          <a:blip r:embed="rId7">
            <a:alphaModFix/>
          </a:blip>
          <a:srcRect/>
          <a:stretch/>
        </p:blipFill>
        <p:spPr>
          <a:xfrm>
            <a:off x="4765675" y="3384550"/>
            <a:ext cx="2881312" cy="376237"/>
          </a:xfrm>
          <a:prstGeom prst="rect">
            <a:avLst/>
          </a:prstGeom>
          <a:noFill/>
          <a:ln>
            <a:noFill/>
          </a:ln>
        </p:spPr>
      </p:pic>
      <p:pic>
        <p:nvPicPr>
          <p:cNvPr id="1099" name="Google Shape;1099;p104"/>
          <p:cNvPicPr preferRelativeResize="0"/>
          <p:nvPr/>
        </p:nvPicPr>
        <p:blipFill rotWithShape="1">
          <a:blip r:embed="rId8">
            <a:alphaModFix/>
          </a:blip>
          <a:srcRect/>
          <a:stretch/>
        </p:blipFill>
        <p:spPr>
          <a:xfrm>
            <a:off x="2057400" y="3983037"/>
            <a:ext cx="1066800" cy="1011237"/>
          </a:xfrm>
          <a:prstGeom prst="rect">
            <a:avLst/>
          </a:prstGeom>
          <a:noFill/>
          <a:ln>
            <a:noFill/>
          </a:ln>
        </p:spPr>
      </p:pic>
      <p:pic>
        <p:nvPicPr>
          <p:cNvPr id="1100" name="Google Shape;1100;p104"/>
          <p:cNvPicPr preferRelativeResize="0"/>
          <p:nvPr/>
        </p:nvPicPr>
        <p:blipFill rotWithShape="1">
          <a:blip r:embed="rId9">
            <a:alphaModFix/>
          </a:blip>
          <a:srcRect/>
          <a:stretch/>
        </p:blipFill>
        <p:spPr>
          <a:xfrm>
            <a:off x="2792412" y="3495675"/>
            <a:ext cx="874712" cy="923925"/>
          </a:xfrm>
          <a:prstGeom prst="rect">
            <a:avLst/>
          </a:prstGeom>
          <a:noFill/>
          <a:ln>
            <a:noFill/>
          </a:ln>
        </p:spPr>
      </p:pic>
      <p:grpSp>
        <p:nvGrpSpPr>
          <p:cNvPr id="1101" name="Google Shape;1101;p104"/>
          <p:cNvGrpSpPr/>
          <p:nvPr/>
        </p:nvGrpSpPr>
        <p:grpSpPr>
          <a:xfrm>
            <a:off x="457200" y="2574925"/>
            <a:ext cx="4724400" cy="1616075"/>
            <a:chOff x="456957" y="2575226"/>
            <a:chExt cx="4724642" cy="1615774"/>
          </a:xfrm>
        </p:grpSpPr>
        <p:pic>
          <p:nvPicPr>
            <p:cNvPr id="1102" name="Google Shape;1102;p104"/>
            <p:cNvPicPr preferRelativeResize="0"/>
            <p:nvPr/>
          </p:nvPicPr>
          <p:blipFill rotWithShape="1">
            <a:blip r:embed="rId10">
              <a:alphaModFix/>
            </a:blip>
            <a:srcRect/>
            <a:stretch/>
          </p:blipFill>
          <p:spPr>
            <a:xfrm>
              <a:off x="456957" y="2753061"/>
              <a:ext cx="2266996" cy="1229640"/>
            </a:xfrm>
            <a:prstGeom prst="rect">
              <a:avLst/>
            </a:prstGeom>
            <a:noFill/>
            <a:ln>
              <a:noFill/>
            </a:ln>
          </p:spPr>
        </p:pic>
        <p:pic>
          <p:nvPicPr>
            <p:cNvPr id="1103" name="Google Shape;1103;p104"/>
            <p:cNvPicPr preferRelativeResize="0"/>
            <p:nvPr/>
          </p:nvPicPr>
          <p:blipFill rotWithShape="1">
            <a:blip r:embed="rId11">
              <a:alphaModFix/>
            </a:blip>
            <a:srcRect/>
            <a:stretch/>
          </p:blipFill>
          <p:spPr>
            <a:xfrm>
              <a:off x="3753844" y="2727661"/>
              <a:ext cx="950512" cy="1310939"/>
            </a:xfrm>
            <a:prstGeom prst="rect">
              <a:avLst/>
            </a:prstGeom>
            <a:noFill/>
            <a:ln>
              <a:noFill/>
            </a:ln>
          </p:spPr>
        </p:pic>
        <p:sp>
          <p:nvSpPr>
            <p:cNvPr id="1104" name="Google Shape;1104;p104"/>
            <p:cNvSpPr txBox="1"/>
            <p:nvPr/>
          </p:nvSpPr>
          <p:spPr>
            <a:xfrm>
              <a:off x="1590454" y="2575226"/>
              <a:ext cx="3591145" cy="161577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1105" name="Google Shape;1105;p104"/>
          <p:cNvGrpSpPr/>
          <p:nvPr/>
        </p:nvGrpSpPr>
        <p:grpSpPr>
          <a:xfrm>
            <a:off x="285750" y="4975225"/>
            <a:ext cx="4905375" cy="808037"/>
            <a:chOff x="286509" y="4975708"/>
            <a:chExt cx="4904836" cy="807887"/>
          </a:xfrm>
        </p:grpSpPr>
        <p:sp>
          <p:nvSpPr>
            <p:cNvPr id="1106" name="Google Shape;1106;p104"/>
            <p:cNvSpPr txBox="1"/>
            <p:nvPr/>
          </p:nvSpPr>
          <p:spPr>
            <a:xfrm>
              <a:off x="1600200" y="4975708"/>
              <a:ext cx="3591145" cy="80788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pic>
          <p:nvPicPr>
            <p:cNvPr id="1107" name="Google Shape;1107;p104"/>
            <p:cNvPicPr preferRelativeResize="0"/>
            <p:nvPr/>
          </p:nvPicPr>
          <p:blipFill rotWithShape="1">
            <a:blip r:embed="rId12">
              <a:alphaModFix/>
            </a:blip>
            <a:srcRect/>
            <a:stretch/>
          </p:blipFill>
          <p:spPr>
            <a:xfrm>
              <a:off x="286509" y="5257800"/>
              <a:ext cx="1255046" cy="248977"/>
            </a:xfrm>
            <a:prstGeom prst="rect">
              <a:avLst/>
            </a:prstGeom>
            <a:noFill/>
            <a:ln>
              <a:noFill/>
            </a:ln>
          </p:spPr>
        </p:pic>
      </p:grpSp>
      <p:sp>
        <p:nvSpPr>
          <p:cNvPr id="1108" name="Google Shape;1108;p10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96"/>
                                        </p:tgtEl>
                                        <p:attrNameLst>
                                          <p:attrName>style.visibility</p:attrName>
                                        </p:attrNameLst>
                                      </p:cBhvr>
                                      <p:to>
                                        <p:strVal val="visible"/>
                                      </p:to>
                                    </p:set>
                                    <p:animEffect transition="in" filter="fade">
                                      <p:cBhvr>
                                        <p:cTn id="11" dur="500"/>
                                        <p:tgtEl>
                                          <p:spTgt spid="10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97"/>
                                        </p:tgtEl>
                                        <p:attrNameLst>
                                          <p:attrName>style.visibility</p:attrName>
                                        </p:attrNameLst>
                                      </p:cBhvr>
                                      <p:to>
                                        <p:strVal val="visible"/>
                                      </p:to>
                                    </p:set>
                                    <p:animEffect transition="in" filter="fade">
                                      <p:cBhvr>
                                        <p:cTn id="16" dur="500"/>
                                        <p:tgtEl>
                                          <p:spTgt spid="10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95"/>
                                        </p:tgtEl>
                                        <p:attrNameLst>
                                          <p:attrName>style.visibility</p:attrName>
                                        </p:attrNameLst>
                                      </p:cBhvr>
                                      <p:to>
                                        <p:strVal val="visible"/>
                                      </p:to>
                                    </p:set>
                                    <p:animEffect transition="in" filter="fade">
                                      <p:cBhvr>
                                        <p:cTn id="21" dur="500"/>
                                        <p:tgtEl>
                                          <p:spTgt spid="10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98"/>
                                        </p:tgtEl>
                                        <p:attrNameLst>
                                          <p:attrName>style.visibility</p:attrName>
                                        </p:attrNameLst>
                                      </p:cBhvr>
                                      <p:to>
                                        <p:strVal val="visible"/>
                                      </p:to>
                                    </p:set>
                                    <p:animEffect transition="in" filter="fade">
                                      <p:cBhvr>
                                        <p:cTn id="26" dur="500"/>
                                        <p:tgtEl>
                                          <p:spTgt spid="109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00"/>
                                        </p:tgtEl>
                                        <p:attrNameLst>
                                          <p:attrName>style.visibility</p:attrName>
                                        </p:attrNameLst>
                                      </p:cBhvr>
                                      <p:to>
                                        <p:strVal val="visible"/>
                                      </p:to>
                                    </p:set>
                                    <p:animEffect transition="in" filter="fade">
                                      <p:cBhvr>
                                        <p:cTn id="31" dur="500"/>
                                        <p:tgtEl>
                                          <p:spTgt spid="110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99"/>
                                        </p:tgtEl>
                                        <p:attrNameLst>
                                          <p:attrName>style.visibility</p:attrName>
                                        </p:attrNameLst>
                                      </p:cBhvr>
                                      <p:to>
                                        <p:strVal val="visible"/>
                                      </p:to>
                                    </p:set>
                                    <p:animEffect transition="in" filter="fade">
                                      <p:cBhvr>
                                        <p:cTn id="36" dur="5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3"/>
        <p:cNvGrpSpPr/>
        <p:nvPr/>
      </p:nvGrpSpPr>
      <p:grpSpPr>
        <a:xfrm>
          <a:off x="0" y="0"/>
          <a:ext cx="0" cy="0"/>
          <a:chOff x="0" y="0"/>
          <a:chExt cx="0" cy="0"/>
        </a:xfrm>
      </p:grpSpPr>
      <p:sp>
        <p:nvSpPr>
          <p:cNvPr id="1114" name="Google Shape;1114;p10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76</a:t>
            </a:fld>
            <a:endParaRPr/>
          </a:p>
        </p:txBody>
      </p:sp>
      <p:sp>
        <p:nvSpPr>
          <p:cNvPr id="1115" name="Google Shape;1115;p10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6" name="Google Shape;1116;p10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7" name="Google Shape;1117;p10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8" name="Google Shape;1118;p10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9" name="Google Shape;1119;p10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0" name="Google Shape;1120;p10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1" name="Google Shape;1121;p10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2" name="Google Shape;1122;p105"/>
          <p:cNvSpPr txBox="1"/>
          <p:nvPr/>
        </p:nvSpPr>
        <p:spPr>
          <a:xfrm>
            <a:off x="1106487" y="0"/>
            <a:ext cx="3905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26.6.1  Name Space</a:t>
            </a:r>
            <a:endParaRPr/>
          </a:p>
        </p:txBody>
      </p:sp>
      <p:sp>
        <p:nvSpPr>
          <p:cNvPr id="1123" name="Google Shape;1123;p105"/>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To be unambiguous, the names assigned to machines must be carefully selected from a name space with complete control over the binding between the names and IP addresses. In other words, the names must be unique because the addresses are unique. A name space that maps each address to a unique name can be organized in two ways: flat or hierarchical.</a:t>
            </a:r>
            <a:endParaRPr dirty="0">
              <a:solidFill>
                <a:srgbClr val="00B0F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8"/>
        <p:cNvGrpSpPr/>
        <p:nvPr/>
      </p:nvGrpSpPr>
      <p:grpSpPr>
        <a:xfrm>
          <a:off x="0" y="0"/>
          <a:ext cx="0" cy="0"/>
          <a:chOff x="0" y="0"/>
          <a:chExt cx="0" cy="0"/>
        </a:xfrm>
      </p:grpSpPr>
      <p:sp>
        <p:nvSpPr>
          <p:cNvPr id="1129" name="Google Shape;1129;p106"/>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26.29:  </a:t>
            </a:r>
            <a:r>
              <a:rPr lang="en-US" sz="2000" b="1" i="1" u="none">
                <a:solidFill>
                  <a:schemeClr val="dk1"/>
                </a:solidFill>
                <a:latin typeface="Times"/>
                <a:ea typeface="Times"/>
                <a:cs typeface="Times"/>
                <a:sym typeface="Times"/>
              </a:rPr>
              <a:t>Domain name space</a:t>
            </a:r>
            <a:endParaRPr/>
          </a:p>
        </p:txBody>
      </p:sp>
      <p:pic>
        <p:nvPicPr>
          <p:cNvPr id="1130" name="Google Shape;1130;p106"/>
          <p:cNvPicPr preferRelativeResize="0"/>
          <p:nvPr/>
        </p:nvPicPr>
        <p:blipFill rotWithShape="1">
          <a:blip r:embed="rId3">
            <a:alphaModFix/>
          </a:blip>
          <a:srcRect/>
          <a:stretch/>
        </p:blipFill>
        <p:spPr>
          <a:xfrm>
            <a:off x="393700" y="2052637"/>
            <a:ext cx="8445500" cy="3281362"/>
          </a:xfrm>
          <a:prstGeom prst="rect">
            <a:avLst/>
          </a:prstGeom>
          <a:noFill/>
          <a:ln>
            <a:noFill/>
          </a:ln>
        </p:spPr>
      </p:pic>
      <p:sp>
        <p:nvSpPr>
          <p:cNvPr id="1131" name="Google Shape;1131;p10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0"/>
                                        </p:tgtEl>
                                        <p:attrNameLst>
                                          <p:attrName>style.visibility</p:attrName>
                                        </p:attrNameLst>
                                      </p:cBhvr>
                                      <p:to>
                                        <p:strVal val="visible"/>
                                      </p:to>
                                    </p:set>
                                    <p:animEffect transition="in" filter="fade">
                                      <p:cBhvr>
                                        <p:cTn id="7" dur="500"/>
                                        <p:tgtEl>
                                          <p:spTgt spid="1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6"/>
        <p:cNvGrpSpPr/>
        <p:nvPr/>
      </p:nvGrpSpPr>
      <p:grpSpPr>
        <a:xfrm>
          <a:off x="0" y="0"/>
          <a:ext cx="0" cy="0"/>
          <a:chOff x="0" y="0"/>
          <a:chExt cx="0" cy="0"/>
        </a:xfrm>
      </p:grpSpPr>
      <p:sp>
        <p:nvSpPr>
          <p:cNvPr id="1137" name="Google Shape;1137;p107"/>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26.30:  </a:t>
            </a:r>
            <a:r>
              <a:rPr lang="en-US" sz="2000" b="1" i="1" u="none">
                <a:solidFill>
                  <a:schemeClr val="dk1"/>
                </a:solidFill>
                <a:latin typeface="Times"/>
                <a:ea typeface="Times"/>
                <a:cs typeface="Times"/>
                <a:sym typeface="Times"/>
              </a:rPr>
              <a:t>Domain names and labels</a:t>
            </a:r>
            <a:endParaRPr/>
          </a:p>
        </p:txBody>
      </p:sp>
      <p:pic>
        <p:nvPicPr>
          <p:cNvPr id="1138" name="Google Shape;1138;p107"/>
          <p:cNvPicPr preferRelativeResize="0"/>
          <p:nvPr/>
        </p:nvPicPr>
        <p:blipFill rotWithShape="1">
          <a:blip r:embed="rId3">
            <a:alphaModFix/>
          </a:blip>
          <a:srcRect/>
          <a:stretch/>
        </p:blipFill>
        <p:spPr>
          <a:xfrm>
            <a:off x="304800" y="762000"/>
            <a:ext cx="4359275" cy="5259387"/>
          </a:xfrm>
          <a:prstGeom prst="rect">
            <a:avLst/>
          </a:prstGeom>
          <a:noFill/>
          <a:ln>
            <a:noFill/>
          </a:ln>
        </p:spPr>
      </p:pic>
      <p:pic>
        <p:nvPicPr>
          <p:cNvPr id="1139" name="Google Shape;1139;p107"/>
          <p:cNvPicPr preferRelativeResize="0"/>
          <p:nvPr/>
        </p:nvPicPr>
        <p:blipFill rotWithShape="1">
          <a:blip r:embed="rId4">
            <a:alphaModFix/>
          </a:blip>
          <a:srcRect/>
          <a:stretch/>
        </p:blipFill>
        <p:spPr>
          <a:xfrm>
            <a:off x="4124325" y="5638800"/>
            <a:ext cx="4333875" cy="755650"/>
          </a:xfrm>
          <a:prstGeom prst="rect">
            <a:avLst/>
          </a:prstGeom>
          <a:noFill/>
          <a:ln>
            <a:noFill/>
          </a:ln>
        </p:spPr>
      </p:pic>
      <p:pic>
        <p:nvPicPr>
          <p:cNvPr id="1140" name="Google Shape;1140;p107"/>
          <p:cNvPicPr preferRelativeResize="0"/>
          <p:nvPr/>
        </p:nvPicPr>
        <p:blipFill rotWithShape="1">
          <a:blip r:embed="rId5">
            <a:alphaModFix/>
          </a:blip>
          <a:srcRect/>
          <a:stretch/>
        </p:blipFill>
        <p:spPr>
          <a:xfrm>
            <a:off x="4183062" y="4724400"/>
            <a:ext cx="2979737" cy="762000"/>
          </a:xfrm>
          <a:prstGeom prst="rect">
            <a:avLst/>
          </a:prstGeom>
          <a:noFill/>
          <a:ln>
            <a:noFill/>
          </a:ln>
        </p:spPr>
      </p:pic>
      <p:pic>
        <p:nvPicPr>
          <p:cNvPr id="1141" name="Google Shape;1141;p107"/>
          <p:cNvPicPr preferRelativeResize="0"/>
          <p:nvPr/>
        </p:nvPicPr>
        <p:blipFill rotWithShape="1">
          <a:blip r:embed="rId6">
            <a:alphaModFix/>
          </a:blip>
          <a:srcRect/>
          <a:stretch/>
        </p:blipFill>
        <p:spPr>
          <a:xfrm>
            <a:off x="3843337" y="3810000"/>
            <a:ext cx="2247900" cy="755650"/>
          </a:xfrm>
          <a:prstGeom prst="rect">
            <a:avLst/>
          </a:prstGeom>
          <a:noFill/>
          <a:ln>
            <a:noFill/>
          </a:ln>
        </p:spPr>
      </p:pic>
      <p:pic>
        <p:nvPicPr>
          <p:cNvPr id="1142" name="Google Shape;1142;p107"/>
          <p:cNvPicPr preferRelativeResize="0"/>
          <p:nvPr/>
        </p:nvPicPr>
        <p:blipFill rotWithShape="1">
          <a:blip r:embed="rId7">
            <a:alphaModFix/>
          </a:blip>
          <a:srcRect/>
          <a:stretch/>
        </p:blipFill>
        <p:spPr>
          <a:xfrm>
            <a:off x="3467100" y="2438400"/>
            <a:ext cx="876300" cy="1035050"/>
          </a:xfrm>
          <a:prstGeom prst="rect">
            <a:avLst/>
          </a:prstGeom>
          <a:noFill/>
          <a:ln>
            <a:noFill/>
          </a:ln>
        </p:spPr>
      </p:pic>
      <p:pic>
        <p:nvPicPr>
          <p:cNvPr id="1143" name="Google Shape;1143;p107"/>
          <p:cNvPicPr preferRelativeResize="0"/>
          <p:nvPr/>
        </p:nvPicPr>
        <p:blipFill rotWithShape="1">
          <a:blip r:embed="rId8">
            <a:alphaModFix/>
          </a:blip>
          <a:srcRect/>
          <a:stretch/>
        </p:blipFill>
        <p:spPr>
          <a:xfrm>
            <a:off x="3787775" y="4876800"/>
            <a:ext cx="250825" cy="906462"/>
          </a:xfrm>
          <a:prstGeom prst="rect">
            <a:avLst/>
          </a:prstGeom>
          <a:noFill/>
          <a:ln>
            <a:noFill/>
          </a:ln>
        </p:spPr>
      </p:pic>
      <p:pic>
        <p:nvPicPr>
          <p:cNvPr id="1144" name="Google Shape;1144;p107"/>
          <p:cNvPicPr preferRelativeResize="0"/>
          <p:nvPr/>
        </p:nvPicPr>
        <p:blipFill rotWithShape="1">
          <a:blip r:embed="rId9">
            <a:alphaModFix/>
          </a:blip>
          <a:srcRect/>
          <a:stretch/>
        </p:blipFill>
        <p:spPr>
          <a:xfrm>
            <a:off x="3497262" y="3989387"/>
            <a:ext cx="415925" cy="731837"/>
          </a:xfrm>
          <a:prstGeom prst="rect">
            <a:avLst/>
          </a:prstGeom>
          <a:noFill/>
          <a:ln>
            <a:noFill/>
          </a:ln>
        </p:spPr>
      </p:pic>
      <p:pic>
        <p:nvPicPr>
          <p:cNvPr id="1145" name="Google Shape;1145;p107"/>
          <p:cNvPicPr preferRelativeResize="0"/>
          <p:nvPr/>
        </p:nvPicPr>
        <p:blipFill rotWithShape="1">
          <a:blip r:embed="rId10">
            <a:alphaModFix/>
          </a:blip>
          <a:srcRect/>
          <a:stretch/>
        </p:blipFill>
        <p:spPr>
          <a:xfrm>
            <a:off x="2971800" y="2590800"/>
            <a:ext cx="473075" cy="1069975"/>
          </a:xfrm>
          <a:prstGeom prst="rect">
            <a:avLst/>
          </a:prstGeom>
          <a:noFill/>
          <a:ln>
            <a:noFill/>
          </a:ln>
        </p:spPr>
      </p:pic>
      <p:pic>
        <p:nvPicPr>
          <p:cNvPr id="1146" name="Google Shape;1146;p107"/>
          <p:cNvPicPr preferRelativeResize="0"/>
          <p:nvPr/>
        </p:nvPicPr>
        <p:blipFill rotWithShape="1">
          <a:blip r:embed="rId11">
            <a:alphaModFix/>
          </a:blip>
          <a:srcRect/>
          <a:stretch/>
        </p:blipFill>
        <p:spPr>
          <a:xfrm>
            <a:off x="3032125" y="1490662"/>
            <a:ext cx="1509712" cy="1100137"/>
          </a:xfrm>
          <a:prstGeom prst="rect">
            <a:avLst/>
          </a:prstGeom>
          <a:noFill/>
          <a:ln>
            <a:noFill/>
          </a:ln>
        </p:spPr>
      </p:pic>
      <p:sp>
        <p:nvSpPr>
          <p:cNvPr id="1147" name="Google Shape;1147;p10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animEffect transition="in" filter="fade">
                                      <p:cBhvr>
                                        <p:cTn id="7" dur="500"/>
                                        <p:tgtEl>
                                          <p:spTgt spid="113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39"/>
                                        </p:tgtEl>
                                        <p:attrNameLst>
                                          <p:attrName>style.visibility</p:attrName>
                                        </p:attrNameLst>
                                      </p:cBhvr>
                                      <p:to>
                                        <p:strVal val="visible"/>
                                      </p:to>
                                    </p:set>
                                    <p:anim calcmode="lin" valueType="num">
                                      <p:cBhvr additive="base">
                                        <p:cTn id="12" dur="500"/>
                                        <p:tgtEl>
                                          <p:spTgt spid="1139"/>
                                        </p:tgtEl>
                                        <p:attrNameLst>
                                          <p:attrName>ppt_w</p:attrName>
                                        </p:attrNameLst>
                                      </p:cBhvr>
                                      <p:tavLst>
                                        <p:tav tm="0">
                                          <p:val>
                                            <p:strVal val="0"/>
                                          </p:val>
                                        </p:tav>
                                        <p:tav tm="100000">
                                          <p:val>
                                            <p:strVal val="#ppt_w"/>
                                          </p:val>
                                        </p:tav>
                                      </p:tavLst>
                                    </p:anim>
                                    <p:anim calcmode="lin" valueType="num">
                                      <p:cBhvr additive="base">
                                        <p:cTn id="13" dur="500"/>
                                        <p:tgtEl>
                                          <p:spTgt spid="1139"/>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43"/>
                                        </p:tgtEl>
                                        <p:attrNameLst>
                                          <p:attrName>style.visibility</p:attrName>
                                        </p:attrNameLst>
                                      </p:cBhvr>
                                      <p:to>
                                        <p:strVal val="visible"/>
                                      </p:to>
                                    </p:set>
                                    <p:animEffect transition="in" filter="fade">
                                      <p:cBhvr>
                                        <p:cTn id="18" dur="500"/>
                                        <p:tgtEl>
                                          <p:spTgt spid="1143"/>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140"/>
                                        </p:tgtEl>
                                        <p:attrNameLst>
                                          <p:attrName>style.visibility</p:attrName>
                                        </p:attrNameLst>
                                      </p:cBhvr>
                                      <p:to>
                                        <p:strVal val="visible"/>
                                      </p:to>
                                    </p:set>
                                    <p:anim calcmode="lin" valueType="num">
                                      <p:cBhvr additive="base">
                                        <p:cTn id="23" dur="500"/>
                                        <p:tgtEl>
                                          <p:spTgt spid="1140"/>
                                        </p:tgtEl>
                                        <p:attrNameLst>
                                          <p:attrName>ppt_w</p:attrName>
                                        </p:attrNameLst>
                                      </p:cBhvr>
                                      <p:tavLst>
                                        <p:tav tm="0">
                                          <p:val>
                                            <p:strVal val="0"/>
                                          </p:val>
                                        </p:tav>
                                        <p:tav tm="100000">
                                          <p:val>
                                            <p:strVal val="#ppt_w"/>
                                          </p:val>
                                        </p:tav>
                                      </p:tavLst>
                                    </p:anim>
                                    <p:anim calcmode="lin" valueType="num">
                                      <p:cBhvr additive="base">
                                        <p:cTn id="24" dur="500"/>
                                        <p:tgtEl>
                                          <p:spTgt spid="1140"/>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44"/>
                                        </p:tgtEl>
                                        <p:attrNameLst>
                                          <p:attrName>style.visibility</p:attrName>
                                        </p:attrNameLst>
                                      </p:cBhvr>
                                      <p:to>
                                        <p:strVal val="visible"/>
                                      </p:to>
                                    </p:set>
                                    <p:animEffect transition="in" filter="fade">
                                      <p:cBhvr>
                                        <p:cTn id="29" dur="500"/>
                                        <p:tgtEl>
                                          <p:spTgt spid="1144"/>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1141"/>
                                        </p:tgtEl>
                                        <p:attrNameLst>
                                          <p:attrName>style.visibility</p:attrName>
                                        </p:attrNameLst>
                                      </p:cBhvr>
                                      <p:to>
                                        <p:strVal val="visible"/>
                                      </p:to>
                                    </p:set>
                                    <p:anim calcmode="lin" valueType="num">
                                      <p:cBhvr additive="base">
                                        <p:cTn id="34" dur="500"/>
                                        <p:tgtEl>
                                          <p:spTgt spid="1141"/>
                                        </p:tgtEl>
                                        <p:attrNameLst>
                                          <p:attrName>ppt_w</p:attrName>
                                        </p:attrNameLst>
                                      </p:cBhvr>
                                      <p:tavLst>
                                        <p:tav tm="0">
                                          <p:val>
                                            <p:strVal val="0"/>
                                          </p:val>
                                        </p:tav>
                                        <p:tav tm="100000">
                                          <p:val>
                                            <p:strVal val="#ppt_w"/>
                                          </p:val>
                                        </p:tav>
                                      </p:tavLst>
                                    </p:anim>
                                    <p:anim calcmode="lin" valueType="num">
                                      <p:cBhvr additive="base">
                                        <p:cTn id="35" dur="500"/>
                                        <p:tgtEl>
                                          <p:spTgt spid="1141"/>
                                        </p:tgtEl>
                                        <p:attrNameLst>
                                          <p:attrName>ppt_h</p:attrName>
                                        </p:attrNameLst>
                                      </p:cBhvr>
                                      <p:tavLst>
                                        <p:tav tm="0">
                                          <p:val>
                                            <p:str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45"/>
                                        </p:tgtEl>
                                        <p:attrNameLst>
                                          <p:attrName>style.visibility</p:attrName>
                                        </p:attrNameLst>
                                      </p:cBhvr>
                                      <p:to>
                                        <p:strVal val="visible"/>
                                      </p:to>
                                    </p:set>
                                    <p:animEffect transition="in" filter="fade">
                                      <p:cBhvr>
                                        <p:cTn id="40" dur="500"/>
                                        <p:tgtEl>
                                          <p:spTgt spid="1145"/>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142"/>
                                        </p:tgtEl>
                                        <p:attrNameLst>
                                          <p:attrName>style.visibility</p:attrName>
                                        </p:attrNameLst>
                                      </p:cBhvr>
                                      <p:to>
                                        <p:strVal val="visible"/>
                                      </p:to>
                                    </p:set>
                                    <p:anim calcmode="lin" valueType="num">
                                      <p:cBhvr additive="base">
                                        <p:cTn id="45" dur="500"/>
                                        <p:tgtEl>
                                          <p:spTgt spid="1142"/>
                                        </p:tgtEl>
                                        <p:attrNameLst>
                                          <p:attrName>ppt_w</p:attrName>
                                        </p:attrNameLst>
                                      </p:cBhvr>
                                      <p:tavLst>
                                        <p:tav tm="0">
                                          <p:val>
                                            <p:strVal val="0"/>
                                          </p:val>
                                        </p:tav>
                                        <p:tav tm="100000">
                                          <p:val>
                                            <p:strVal val="#ppt_w"/>
                                          </p:val>
                                        </p:tav>
                                      </p:tavLst>
                                    </p:anim>
                                    <p:anim calcmode="lin" valueType="num">
                                      <p:cBhvr additive="base">
                                        <p:cTn id="46" dur="500"/>
                                        <p:tgtEl>
                                          <p:spTgt spid="1142"/>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46"/>
                                        </p:tgtEl>
                                        <p:attrNameLst>
                                          <p:attrName>style.visibility</p:attrName>
                                        </p:attrNameLst>
                                      </p:cBhvr>
                                      <p:to>
                                        <p:strVal val="visible"/>
                                      </p:to>
                                    </p:set>
                                    <p:animEffect transition="in" filter="fade">
                                      <p:cBhvr>
                                        <p:cTn id="51" dur="5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2"/>
        <p:cNvGrpSpPr/>
        <p:nvPr/>
      </p:nvGrpSpPr>
      <p:grpSpPr>
        <a:xfrm>
          <a:off x="0" y="0"/>
          <a:ext cx="0" cy="0"/>
          <a:chOff x="0" y="0"/>
          <a:chExt cx="0" cy="0"/>
        </a:xfrm>
      </p:grpSpPr>
      <p:sp>
        <p:nvSpPr>
          <p:cNvPr id="1153" name="Google Shape;1153;p108"/>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26.31:  </a:t>
            </a:r>
            <a:r>
              <a:rPr lang="en-US" sz="2000" b="1" i="1" u="none">
                <a:solidFill>
                  <a:schemeClr val="dk1"/>
                </a:solidFill>
                <a:latin typeface="Times"/>
                <a:ea typeface="Times"/>
                <a:cs typeface="Times"/>
                <a:sym typeface="Times"/>
              </a:rPr>
              <a:t>Domains</a:t>
            </a:r>
            <a:endParaRPr/>
          </a:p>
        </p:txBody>
      </p:sp>
      <p:pic>
        <p:nvPicPr>
          <p:cNvPr id="1154" name="Google Shape;1154;p108"/>
          <p:cNvPicPr preferRelativeResize="0"/>
          <p:nvPr/>
        </p:nvPicPr>
        <p:blipFill rotWithShape="1">
          <a:blip r:embed="rId3">
            <a:alphaModFix/>
          </a:blip>
          <a:srcRect/>
          <a:stretch/>
        </p:blipFill>
        <p:spPr>
          <a:xfrm>
            <a:off x="5334000" y="833437"/>
            <a:ext cx="800100" cy="952500"/>
          </a:xfrm>
          <a:prstGeom prst="rect">
            <a:avLst/>
          </a:prstGeom>
          <a:noFill/>
          <a:ln>
            <a:noFill/>
          </a:ln>
        </p:spPr>
      </p:pic>
      <p:pic>
        <p:nvPicPr>
          <p:cNvPr id="1155" name="Google Shape;1155;p108"/>
          <p:cNvPicPr preferRelativeResize="0"/>
          <p:nvPr/>
        </p:nvPicPr>
        <p:blipFill rotWithShape="1">
          <a:blip r:embed="rId4">
            <a:alphaModFix/>
          </a:blip>
          <a:srcRect/>
          <a:stretch/>
        </p:blipFill>
        <p:spPr>
          <a:xfrm>
            <a:off x="152400" y="1447800"/>
            <a:ext cx="5346700" cy="3492500"/>
          </a:xfrm>
          <a:prstGeom prst="rect">
            <a:avLst/>
          </a:prstGeom>
          <a:noFill/>
          <a:ln>
            <a:noFill/>
          </a:ln>
        </p:spPr>
      </p:pic>
      <p:pic>
        <p:nvPicPr>
          <p:cNvPr id="1156" name="Google Shape;1156;p108"/>
          <p:cNvPicPr preferRelativeResize="0"/>
          <p:nvPr/>
        </p:nvPicPr>
        <p:blipFill rotWithShape="1">
          <a:blip r:embed="rId5">
            <a:alphaModFix/>
          </a:blip>
          <a:srcRect/>
          <a:stretch/>
        </p:blipFill>
        <p:spPr>
          <a:xfrm>
            <a:off x="4495800" y="1781175"/>
            <a:ext cx="3505200" cy="2943225"/>
          </a:xfrm>
          <a:prstGeom prst="rect">
            <a:avLst/>
          </a:prstGeom>
          <a:noFill/>
          <a:ln>
            <a:noFill/>
          </a:ln>
        </p:spPr>
      </p:pic>
      <p:pic>
        <p:nvPicPr>
          <p:cNvPr id="1157" name="Google Shape;1157;p108"/>
          <p:cNvPicPr preferRelativeResize="0"/>
          <p:nvPr/>
        </p:nvPicPr>
        <p:blipFill rotWithShape="1">
          <a:blip r:embed="rId6">
            <a:alphaModFix/>
          </a:blip>
          <a:srcRect/>
          <a:stretch/>
        </p:blipFill>
        <p:spPr>
          <a:xfrm>
            <a:off x="5924550" y="1557337"/>
            <a:ext cx="1238250" cy="652462"/>
          </a:xfrm>
          <a:prstGeom prst="rect">
            <a:avLst/>
          </a:prstGeom>
          <a:noFill/>
          <a:ln>
            <a:noFill/>
          </a:ln>
        </p:spPr>
      </p:pic>
      <p:sp>
        <p:nvSpPr>
          <p:cNvPr id="1158" name="Google Shape;1158;p10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54"/>
                                        </p:tgtEl>
                                        <p:attrNameLst>
                                          <p:attrName>style.visibility</p:attrName>
                                        </p:attrNameLst>
                                      </p:cBhvr>
                                      <p:to>
                                        <p:strVal val="visible"/>
                                      </p:to>
                                    </p:set>
                                    <p:anim calcmode="lin" valueType="num">
                                      <p:cBhvr additive="base">
                                        <p:cTn id="7" dur="500"/>
                                        <p:tgtEl>
                                          <p:spTgt spid="1154"/>
                                        </p:tgtEl>
                                        <p:attrNameLst>
                                          <p:attrName>ppt_w</p:attrName>
                                        </p:attrNameLst>
                                      </p:cBhvr>
                                      <p:tavLst>
                                        <p:tav tm="0">
                                          <p:val>
                                            <p:strVal val="0"/>
                                          </p:val>
                                        </p:tav>
                                        <p:tav tm="100000">
                                          <p:val>
                                            <p:strVal val="#ppt_w"/>
                                          </p:val>
                                        </p:tav>
                                      </p:tavLst>
                                    </p:anim>
                                    <p:anim calcmode="lin" valueType="num">
                                      <p:cBhvr additive="base">
                                        <p:cTn id="8" dur="500"/>
                                        <p:tgtEl>
                                          <p:spTgt spid="115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55"/>
                                        </p:tgtEl>
                                        <p:attrNameLst>
                                          <p:attrName>style.visibility</p:attrName>
                                        </p:attrNameLst>
                                      </p:cBhvr>
                                      <p:to>
                                        <p:strVal val="visible"/>
                                      </p:to>
                                    </p:set>
                                    <p:animEffect transition="in" filter="fade">
                                      <p:cBhvr>
                                        <p:cTn id="13" dur="500"/>
                                        <p:tgtEl>
                                          <p:spTgt spid="11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56"/>
                                        </p:tgtEl>
                                        <p:attrNameLst>
                                          <p:attrName>style.visibility</p:attrName>
                                        </p:attrNameLst>
                                      </p:cBhvr>
                                      <p:to>
                                        <p:strVal val="visible"/>
                                      </p:to>
                                    </p:set>
                                    <p:animEffect transition="in" filter="fade">
                                      <p:cBhvr>
                                        <p:cTn id="18" dur="500"/>
                                        <p:tgtEl>
                                          <p:spTgt spid="1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7"/>
                                        </p:tgtEl>
                                        <p:attrNameLst>
                                          <p:attrName>style.visibility</p:attrName>
                                        </p:attrNameLst>
                                      </p:cBhvr>
                                      <p:to>
                                        <p:strVal val="visible"/>
                                      </p:to>
                                    </p:set>
                                    <p:animEffect transition="in" filter="fade">
                                      <p:cBhvr>
                                        <p:cTn id="23" dur="5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37"/>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26.1:  </a:t>
            </a:r>
            <a:r>
              <a:rPr lang="en-US" sz="2000" b="1" i="1" u="none">
                <a:solidFill>
                  <a:schemeClr val="dk1"/>
                </a:solidFill>
                <a:latin typeface="Times"/>
                <a:ea typeface="Times"/>
                <a:cs typeface="Times"/>
                <a:sym typeface="Times"/>
              </a:rPr>
              <a:t>Example 26.1</a:t>
            </a:r>
            <a:endParaRPr/>
          </a:p>
        </p:txBody>
      </p:sp>
      <p:pic>
        <p:nvPicPr>
          <p:cNvPr id="263" name="Google Shape;263;p37"/>
          <p:cNvPicPr preferRelativeResize="0"/>
          <p:nvPr/>
        </p:nvPicPr>
        <p:blipFill rotWithShape="1">
          <a:blip r:embed="rId3">
            <a:alphaModFix/>
          </a:blip>
          <a:srcRect/>
          <a:stretch/>
        </p:blipFill>
        <p:spPr>
          <a:xfrm>
            <a:off x="847725" y="1279525"/>
            <a:ext cx="736600" cy="4489450"/>
          </a:xfrm>
          <a:prstGeom prst="rect">
            <a:avLst/>
          </a:prstGeom>
          <a:noFill/>
          <a:ln>
            <a:noFill/>
          </a:ln>
        </p:spPr>
      </p:pic>
      <p:pic>
        <p:nvPicPr>
          <p:cNvPr id="264" name="Google Shape;264;p37"/>
          <p:cNvPicPr preferRelativeResize="0"/>
          <p:nvPr/>
        </p:nvPicPr>
        <p:blipFill rotWithShape="1">
          <a:blip r:embed="rId4">
            <a:alphaModFix/>
          </a:blip>
          <a:srcRect/>
          <a:stretch/>
        </p:blipFill>
        <p:spPr>
          <a:xfrm>
            <a:off x="7480300" y="1066800"/>
            <a:ext cx="673100" cy="4725987"/>
          </a:xfrm>
          <a:prstGeom prst="rect">
            <a:avLst/>
          </a:prstGeom>
          <a:noFill/>
          <a:ln>
            <a:noFill/>
          </a:ln>
        </p:spPr>
      </p:pic>
      <p:pic>
        <p:nvPicPr>
          <p:cNvPr id="265" name="Google Shape;265;p37"/>
          <p:cNvPicPr preferRelativeResize="0"/>
          <p:nvPr/>
        </p:nvPicPr>
        <p:blipFill rotWithShape="1">
          <a:blip r:embed="rId5">
            <a:alphaModFix/>
          </a:blip>
          <a:srcRect/>
          <a:stretch/>
        </p:blipFill>
        <p:spPr>
          <a:xfrm>
            <a:off x="4283075" y="1066800"/>
            <a:ext cx="584200" cy="3671887"/>
          </a:xfrm>
          <a:prstGeom prst="rect">
            <a:avLst/>
          </a:prstGeom>
          <a:noFill/>
          <a:ln>
            <a:noFill/>
          </a:ln>
        </p:spPr>
      </p:pic>
      <p:pic>
        <p:nvPicPr>
          <p:cNvPr id="266" name="Google Shape;266;p37"/>
          <p:cNvPicPr preferRelativeResize="0"/>
          <p:nvPr/>
        </p:nvPicPr>
        <p:blipFill rotWithShape="1">
          <a:blip r:embed="rId6">
            <a:alphaModFix/>
          </a:blip>
          <a:srcRect/>
          <a:stretch/>
        </p:blipFill>
        <p:spPr>
          <a:xfrm>
            <a:off x="3141662" y="1354137"/>
            <a:ext cx="977900" cy="914400"/>
          </a:xfrm>
          <a:prstGeom prst="rect">
            <a:avLst/>
          </a:prstGeom>
          <a:noFill/>
          <a:ln>
            <a:noFill/>
          </a:ln>
        </p:spPr>
      </p:pic>
      <p:pic>
        <p:nvPicPr>
          <p:cNvPr id="267" name="Google Shape;267;p37"/>
          <p:cNvPicPr preferRelativeResize="0"/>
          <p:nvPr/>
        </p:nvPicPr>
        <p:blipFill rotWithShape="1">
          <a:blip r:embed="rId7">
            <a:alphaModFix/>
          </a:blip>
          <a:srcRect/>
          <a:stretch/>
        </p:blipFill>
        <p:spPr>
          <a:xfrm>
            <a:off x="6938962" y="1354137"/>
            <a:ext cx="431800" cy="914400"/>
          </a:xfrm>
          <a:prstGeom prst="rect">
            <a:avLst/>
          </a:prstGeom>
          <a:noFill/>
          <a:ln>
            <a:noFill/>
          </a:ln>
        </p:spPr>
      </p:pic>
      <p:pic>
        <p:nvPicPr>
          <p:cNvPr id="268" name="Google Shape;268;p37"/>
          <p:cNvPicPr preferRelativeResize="0"/>
          <p:nvPr/>
        </p:nvPicPr>
        <p:blipFill rotWithShape="1">
          <a:blip r:embed="rId8">
            <a:alphaModFix/>
          </a:blip>
          <a:srcRect/>
          <a:stretch/>
        </p:blipFill>
        <p:spPr>
          <a:xfrm>
            <a:off x="1293812" y="2387600"/>
            <a:ext cx="3219450" cy="404812"/>
          </a:xfrm>
          <a:prstGeom prst="rect">
            <a:avLst/>
          </a:prstGeom>
          <a:noFill/>
          <a:ln>
            <a:noFill/>
          </a:ln>
        </p:spPr>
      </p:pic>
      <p:pic>
        <p:nvPicPr>
          <p:cNvPr id="269" name="Google Shape;269;p37"/>
          <p:cNvPicPr preferRelativeResize="0"/>
          <p:nvPr/>
        </p:nvPicPr>
        <p:blipFill rotWithShape="1">
          <a:blip r:embed="rId9">
            <a:alphaModFix/>
          </a:blip>
          <a:srcRect/>
          <a:stretch/>
        </p:blipFill>
        <p:spPr>
          <a:xfrm>
            <a:off x="1228725" y="2973387"/>
            <a:ext cx="3276600" cy="404812"/>
          </a:xfrm>
          <a:prstGeom prst="rect">
            <a:avLst/>
          </a:prstGeom>
          <a:noFill/>
          <a:ln>
            <a:noFill/>
          </a:ln>
        </p:spPr>
      </p:pic>
      <p:pic>
        <p:nvPicPr>
          <p:cNvPr id="270" name="Google Shape;270;p37"/>
          <p:cNvPicPr preferRelativeResize="0"/>
          <p:nvPr/>
        </p:nvPicPr>
        <p:blipFill rotWithShape="1">
          <a:blip r:embed="rId10">
            <a:alphaModFix/>
          </a:blip>
          <a:srcRect/>
          <a:stretch/>
        </p:blipFill>
        <p:spPr>
          <a:xfrm>
            <a:off x="1227137" y="3559175"/>
            <a:ext cx="3278187" cy="404812"/>
          </a:xfrm>
          <a:prstGeom prst="rect">
            <a:avLst/>
          </a:prstGeom>
          <a:noFill/>
          <a:ln>
            <a:noFill/>
          </a:ln>
        </p:spPr>
      </p:pic>
      <p:pic>
        <p:nvPicPr>
          <p:cNvPr id="271" name="Google Shape;271;p37"/>
          <p:cNvPicPr preferRelativeResize="0"/>
          <p:nvPr/>
        </p:nvPicPr>
        <p:blipFill rotWithShape="1">
          <a:blip r:embed="rId11">
            <a:alphaModFix/>
          </a:blip>
          <a:srcRect/>
          <a:stretch/>
        </p:blipFill>
        <p:spPr>
          <a:xfrm>
            <a:off x="1227137" y="4144962"/>
            <a:ext cx="3278187" cy="404812"/>
          </a:xfrm>
          <a:prstGeom prst="rect">
            <a:avLst/>
          </a:prstGeom>
          <a:noFill/>
          <a:ln>
            <a:noFill/>
          </a:ln>
        </p:spPr>
      </p:pic>
      <p:pic>
        <p:nvPicPr>
          <p:cNvPr id="272" name="Google Shape;272;p37"/>
          <p:cNvPicPr preferRelativeResize="0"/>
          <p:nvPr/>
        </p:nvPicPr>
        <p:blipFill rotWithShape="1">
          <a:blip r:embed="rId12">
            <a:alphaModFix/>
          </a:blip>
          <a:srcRect/>
          <a:stretch/>
        </p:blipFill>
        <p:spPr>
          <a:xfrm>
            <a:off x="1228725" y="4730750"/>
            <a:ext cx="6534150" cy="404812"/>
          </a:xfrm>
          <a:prstGeom prst="rect">
            <a:avLst/>
          </a:prstGeom>
          <a:noFill/>
          <a:ln>
            <a:noFill/>
          </a:ln>
        </p:spPr>
      </p:pic>
      <p:pic>
        <p:nvPicPr>
          <p:cNvPr id="273" name="Google Shape;273;p37"/>
          <p:cNvPicPr preferRelativeResize="0"/>
          <p:nvPr/>
        </p:nvPicPr>
        <p:blipFill rotWithShape="1">
          <a:blip r:embed="rId13">
            <a:alphaModFix/>
          </a:blip>
          <a:srcRect/>
          <a:stretch/>
        </p:blipFill>
        <p:spPr>
          <a:xfrm>
            <a:off x="1246187" y="5416550"/>
            <a:ext cx="6535737" cy="404812"/>
          </a:xfrm>
          <a:prstGeom prst="rect">
            <a:avLst/>
          </a:prstGeom>
          <a:noFill/>
          <a:ln>
            <a:noFill/>
          </a:ln>
        </p:spPr>
      </p:pic>
      <p:pic>
        <p:nvPicPr>
          <p:cNvPr id="274" name="Google Shape;274;p37"/>
          <p:cNvPicPr preferRelativeResize="0"/>
          <p:nvPr/>
        </p:nvPicPr>
        <p:blipFill rotWithShape="1">
          <a:blip r:embed="rId14">
            <a:alphaModFix/>
          </a:blip>
          <a:srcRect/>
          <a:stretch/>
        </p:blipFill>
        <p:spPr>
          <a:xfrm>
            <a:off x="5202237" y="2695575"/>
            <a:ext cx="2143125" cy="857250"/>
          </a:xfrm>
          <a:prstGeom prst="rect">
            <a:avLst/>
          </a:prstGeom>
          <a:noFill/>
          <a:ln>
            <a:noFill/>
          </a:ln>
        </p:spPr>
      </p:pic>
      <p:pic>
        <p:nvPicPr>
          <p:cNvPr id="275" name="Google Shape;275;p37"/>
          <p:cNvPicPr preferRelativeResize="0"/>
          <p:nvPr/>
        </p:nvPicPr>
        <p:blipFill rotWithShape="1">
          <a:blip r:embed="rId15">
            <a:alphaModFix/>
          </a:blip>
          <a:srcRect/>
          <a:stretch/>
        </p:blipFill>
        <p:spPr>
          <a:xfrm>
            <a:off x="717550" y="2849562"/>
            <a:ext cx="346075" cy="731837"/>
          </a:xfrm>
          <a:prstGeom prst="rect">
            <a:avLst/>
          </a:prstGeom>
          <a:noFill/>
          <a:ln>
            <a:noFill/>
          </a:ln>
        </p:spPr>
      </p:pic>
      <p:pic>
        <p:nvPicPr>
          <p:cNvPr id="276" name="Google Shape;276;p37"/>
          <p:cNvPicPr preferRelativeResize="0"/>
          <p:nvPr/>
        </p:nvPicPr>
        <p:blipFill rotWithShape="1">
          <a:blip r:embed="rId16">
            <a:alphaModFix/>
          </a:blip>
          <a:srcRect/>
          <a:stretch/>
        </p:blipFill>
        <p:spPr>
          <a:xfrm>
            <a:off x="733425" y="4068762"/>
            <a:ext cx="325437" cy="625475"/>
          </a:xfrm>
          <a:prstGeom prst="rect">
            <a:avLst/>
          </a:prstGeom>
          <a:noFill/>
          <a:ln>
            <a:noFill/>
          </a:ln>
        </p:spPr>
      </p:pic>
      <p:pic>
        <p:nvPicPr>
          <p:cNvPr id="277" name="Google Shape;277;p37"/>
          <p:cNvPicPr preferRelativeResize="0"/>
          <p:nvPr/>
        </p:nvPicPr>
        <p:blipFill rotWithShape="1">
          <a:blip r:embed="rId7">
            <a:alphaModFix/>
          </a:blip>
          <a:srcRect/>
          <a:stretch/>
        </p:blipFill>
        <p:spPr>
          <a:xfrm>
            <a:off x="733425" y="5321300"/>
            <a:ext cx="346075" cy="731837"/>
          </a:xfrm>
          <a:prstGeom prst="rect">
            <a:avLst/>
          </a:prstGeom>
          <a:noFill/>
          <a:ln>
            <a:noFill/>
          </a:ln>
        </p:spPr>
      </p:pic>
      <p:sp>
        <p:nvSpPr>
          <p:cNvPr id="278" name="Google Shape;278;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4"/>
                                        </p:tgtEl>
                                        <p:attrNameLst>
                                          <p:attrName>style.visibility</p:attrName>
                                        </p:attrNameLst>
                                      </p:cBhvr>
                                      <p:to>
                                        <p:strVal val="visible"/>
                                      </p:to>
                                    </p:set>
                                    <p:anim calcmode="lin" valueType="num">
                                      <p:cBhvr additive="base">
                                        <p:cTn id="19" dur="500"/>
                                        <p:tgtEl>
                                          <p:spTgt spid="274"/>
                                        </p:tgtEl>
                                        <p:attrNameLst>
                                          <p:attrName>ppt_x</p:attrName>
                                        </p:attrNameLst>
                                      </p:cBhvr>
                                      <p:tavLst>
                                        <p:tav tm="0">
                                          <p:val>
                                            <p:strVal val="#ppt_x-1"/>
                                          </p:val>
                                        </p:tav>
                                        <p:tav tm="100000">
                                          <p:val>
                                            <p:strVal val="#ppt_x"/>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500"/>
                                        <p:tgtEl>
                                          <p:spTgt spid="2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9"/>
                                        </p:tgtEl>
                                        <p:attrNameLst>
                                          <p:attrName>style.visibility</p:attrName>
                                        </p:attrNameLst>
                                      </p:cBhvr>
                                      <p:to>
                                        <p:strVal val="visible"/>
                                      </p:to>
                                    </p:set>
                                    <p:animEffect transition="in" filter="fade">
                                      <p:cBhvr>
                                        <p:cTn id="29" dur="500"/>
                                        <p:tgtEl>
                                          <p:spTgt spid="269"/>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275"/>
                                        </p:tgtEl>
                                        <p:attrNameLst>
                                          <p:attrName>style.visibility</p:attrName>
                                        </p:attrNameLst>
                                      </p:cBhvr>
                                      <p:to>
                                        <p:strVal val="visible"/>
                                      </p:to>
                                    </p:set>
                                    <p:anim calcmode="lin" valueType="num">
                                      <p:cBhvr additive="base">
                                        <p:cTn id="34" dur="500"/>
                                        <p:tgtEl>
                                          <p:spTgt spid="275"/>
                                        </p:tgtEl>
                                        <p:attrNameLst>
                                          <p:attrName>ppt_w</p:attrName>
                                        </p:attrNameLst>
                                      </p:cBhvr>
                                      <p:tavLst>
                                        <p:tav tm="0">
                                          <p:val>
                                            <p:strVal val="0"/>
                                          </p:val>
                                        </p:tav>
                                        <p:tav tm="100000">
                                          <p:val>
                                            <p:strVal val="#ppt_w"/>
                                          </p:val>
                                        </p:tav>
                                      </p:tavLst>
                                    </p:anim>
                                    <p:anim calcmode="lin" valueType="num">
                                      <p:cBhvr additive="base">
                                        <p:cTn id="35" dur="500"/>
                                        <p:tgtEl>
                                          <p:spTgt spid="275"/>
                                        </p:tgtEl>
                                        <p:attrNameLst>
                                          <p:attrName>ppt_h</p:attrName>
                                        </p:attrNameLst>
                                      </p:cBhvr>
                                      <p:tavLst>
                                        <p:tav tm="0">
                                          <p:val>
                                            <p:str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0"/>
                                        </p:tgtEl>
                                        <p:attrNameLst>
                                          <p:attrName>style.visibility</p:attrName>
                                        </p:attrNameLst>
                                      </p:cBhvr>
                                      <p:to>
                                        <p:strVal val="visible"/>
                                      </p:to>
                                    </p:set>
                                    <p:animEffect transition="in" filter="fade">
                                      <p:cBhvr>
                                        <p:cTn id="40" dur="500"/>
                                        <p:tgtEl>
                                          <p:spTgt spid="27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1"/>
                                        </p:tgtEl>
                                        <p:attrNameLst>
                                          <p:attrName>style.visibility</p:attrName>
                                        </p:attrNameLst>
                                      </p:cBhvr>
                                      <p:to>
                                        <p:strVal val="visible"/>
                                      </p:to>
                                    </p:set>
                                    <p:animEffect transition="in" filter="fade">
                                      <p:cBhvr>
                                        <p:cTn id="45" dur="500"/>
                                        <p:tgtEl>
                                          <p:spTgt spid="271"/>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276"/>
                                        </p:tgtEl>
                                        <p:attrNameLst>
                                          <p:attrName>style.visibility</p:attrName>
                                        </p:attrNameLst>
                                      </p:cBhvr>
                                      <p:to>
                                        <p:strVal val="visible"/>
                                      </p:to>
                                    </p:set>
                                    <p:anim calcmode="lin" valueType="num">
                                      <p:cBhvr additive="base">
                                        <p:cTn id="50" dur="500"/>
                                        <p:tgtEl>
                                          <p:spTgt spid="276"/>
                                        </p:tgtEl>
                                        <p:attrNameLst>
                                          <p:attrName>ppt_w</p:attrName>
                                        </p:attrNameLst>
                                      </p:cBhvr>
                                      <p:tavLst>
                                        <p:tav tm="0">
                                          <p:val>
                                            <p:strVal val="0"/>
                                          </p:val>
                                        </p:tav>
                                        <p:tav tm="100000">
                                          <p:val>
                                            <p:strVal val="#ppt_w"/>
                                          </p:val>
                                        </p:tav>
                                      </p:tavLst>
                                    </p:anim>
                                    <p:anim calcmode="lin" valueType="num">
                                      <p:cBhvr additive="base">
                                        <p:cTn id="51" dur="500"/>
                                        <p:tgtEl>
                                          <p:spTgt spid="276"/>
                                        </p:tgtEl>
                                        <p:attrNameLst>
                                          <p:attrName>ppt_h</p:attrName>
                                        </p:attrNameLst>
                                      </p:cBhvr>
                                      <p:tavLst>
                                        <p:tav tm="0">
                                          <p:val>
                                            <p:str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gtEl>
                                        <p:attrNameLst>
                                          <p:attrName>style.visibility</p:attrName>
                                        </p:attrNameLst>
                                      </p:cBhvr>
                                      <p:to>
                                        <p:strVal val="visible"/>
                                      </p:to>
                                    </p:set>
                                    <p:animEffect transition="in" filter="fade">
                                      <p:cBhvr>
                                        <p:cTn id="56" dur="500"/>
                                        <p:tgtEl>
                                          <p:spTgt spid="27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277"/>
                                        </p:tgtEl>
                                        <p:attrNameLst>
                                          <p:attrName>style.visibility</p:attrName>
                                        </p:attrNameLst>
                                      </p:cBhvr>
                                      <p:to>
                                        <p:strVal val="visible"/>
                                      </p:to>
                                    </p:set>
                                    <p:anim calcmode="lin" valueType="num">
                                      <p:cBhvr additive="base">
                                        <p:cTn id="66" dur="500"/>
                                        <p:tgtEl>
                                          <p:spTgt spid="277"/>
                                        </p:tgtEl>
                                        <p:attrNameLst>
                                          <p:attrName>ppt_w</p:attrName>
                                        </p:attrNameLst>
                                      </p:cBhvr>
                                      <p:tavLst>
                                        <p:tav tm="0">
                                          <p:val>
                                            <p:strVal val="0"/>
                                          </p:val>
                                        </p:tav>
                                        <p:tav tm="100000">
                                          <p:val>
                                            <p:strVal val="#ppt_w"/>
                                          </p:val>
                                        </p:tav>
                                      </p:tavLst>
                                    </p:anim>
                                    <p:anim calcmode="lin" valueType="num">
                                      <p:cBhvr additive="base">
                                        <p:cTn id="67" dur="500"/>
                                        <p:tgtEl>
                                          <p:spTgt spid="27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3"/>
        <p:cNvGrpSpPr/>
        <p:nvPr/>
      </p:nvGrpSpPr>
      <p:grpSpPr>
        <a:xfrm>
          <a:off x="0" y="0"/>
          <a:ext cx="0" cy="0"/>
          <a:chOff x="0" y="0"/>
          <a:chExt cx="0" cy="0"/>
        </a:xfrm>
      </p:grpSpPr>
      <p:sp>
        <p:nvSpPr>
          <p:cNvPr id="1164" name="Google Shape;1164;p109"/>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26.32:  </a:t>
            </a:r>
            <a:r>
              <a:rPr lang="en-US" sz="2000" b="1" i="1" u="none">
                <a:solidFill>
                  <a:schemeClr val="dk1"/>
                </a:solidFill>
                <a:latin typeface="Times"/>
                <a:ea typeface="Times"/>
                <a:cs typeface="Times"/>
                <a:sym typeface="Times"/>
              </a:rPr>
              <a:t>Hierarchy of name servers</a:t>
            </a:r>
            <a:endParaRPr/>
          </a:p>
        </p:txBody>
      </p:sp>
      <p:pic>
        <p:nvPicPr>
          <p:cNvPr id="1165" name="Google Shape;1165;p109"/>
          <p:cNvPicPr preferRelativeResize="0"/>
          <p:nvPr/>
        </p:nvPicPr>
        <p:blipFill rotWithShape="1">
          <a:blip r:embed="rId3">
            <a:alphaModFix/>
          </a:blip>
          <a:srcRect/>
          <a:stretch/>
        </p:blipFill>
        <p:spPr>
          <a:xfrm>
            <a:off x="803275" y="2590800"/>
            <a:ext cx="7502525" cy="2241550"/>
          </a:xfrm>
          <a:prstGeom prst="rect">
            <a:avLst/>
          </a:prstGeom>
          <a:noFill/>
          <a:ln>
            <a:noFill/>
          </a:ln>
        </p:spPr>
      </p:pic>
      <p:sp>
        <p:nvSpPr>
          <p:cNvPr id="1166" name="Google Shape;1166;p10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1"/>
        <p:cNvGrpSpPr/>
        <p:nvPr/>
      </p:nvGrpSpPr>
      <p:grpSpPr>
        <a:xfrm>
          <a:off x="0" y="0"/>
          <a:ext cx="0" cy="0"/>
          <a:chOff x="0" y="0"/>
          <a:chExt cx="0" cy="0"/>
        </a:xfrm>
      </p:grpSpPr>
      <p:sp>
        <p:nvSpPr>
          <p:cNvPr id="1172" name="Google Shape;1172;p110"/>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26.33:  </a:t>
            </a:r>
            <a:r>
              <a:rPr lang="en-US" sz="2000" b="1" i="1" u="none">
                <a:solidFill>
                  <a:schemeClr val="dk1"/>
                </a:solidFill>
                <a:latin typeface="Times"/>
                <a:ea typeface="Times"/>
                <a:cs typeface="Times"/>
                <a:sym typeface="Times"/>
              </a:rPr>
              <a:t>Zone</a:t>
            </a:r>
            <a:endParaRPr/>
          </a:p>
        </p:txBody>
      </p:sp>
      <p:pic>
        <p:nvPicPr>
          <p:cNvPr id="1173" name="Google Shape;1173;p110"/>
          <p:cNvPicPr preferRelativeResize="0"/>
          <p:nvPr/>
        </p:nvPicPr>
        <p:blipFill rotWithShape="1">
          <a:blip r:embed="rId3">
            <a:alphaModFix/>
          </a:blip>
          <a:srcRect/>
          <a:stretch/>
        </p:blipFill>
        <p:spPr>
          <a:xfrm>
            <a:off x="892175" y="1477962"/>
            <a:ext cx="6804025" cy="3932237"/>
          </a:xfrm>
          <a:prstGeom prst="rect">
            <a:avLst/>
          </a:prstGeom>
          <a:noFill/>
          <a:ln>
            <a:noFill/>
          </a:ln>
        </p:spPr>
      </p:pic>
      <p:sp>
        <p:nvSpPr>
          <p:cNvPr id="1174" name="Google Shape;1174;p11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3"/>
                                        </p:tgtEl>
                                        <p:attrNameLst>
                                          <p:attrName>style.visibility</p:attrName>
                                        </p:attrNameLst>
                                      </p:cBhvr>
                                      <p:to>
                                        <p:strVal val="visible"/>
                                      </p:to>
                                    </p:set>
                                    <p:animEffect transition="in" filter="fade">
                                      <p:cBhvr>
                                        <p:cTn id="7" dur="5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9"/>
        <p:cNvGrpSpPr/>
        <p:nvPr/>
      </p:nvGrpSpPr>
      <p:grpSpPr>
        <a:xfrm>
          <a:off x="0" y="0"/>
          <a:ext cx="0" cy="0"/>
          <a:chOff x="0" y="0"/>
          <a:chExt cx="0" cy="0"/>
        </a:xfrm>
      </p:grpSpPr>
      <p:sp>
        <p:nvSpPr>
          <p:cNvPr id="1180" name="Google Shape;1180;p11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82</a:t>
            </a:fld>
            <a:endParaRPr/>
          </a:p>
        </p:txBody>
      </p:sp>
      <p:sp>
        <p:nvSpPr>
          <p:cNvPr id="1181" name="Google Shape;1181;p11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2" name="Google Shape;1182;p11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3" name="Google Shape;1183;p11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4" name="Google Shape;1184;p11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5" name="Google Shape;1185;p11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6" name="Google Shape;1186;p11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7" name="Google Shape;1187;p11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8" name="Google Shape;1188;p111"/>
          <p:cNvSpPr txBox="1"/>
          <p:nvPr/>
        </p:nvSpPr>
        <p:spPr>
          <a:xfrm>
            <a:off x="1106487" y="0"/>
            <a:ext cx="530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26.6.2  DNS in the Internet</a:t>
            </a:r>
            <a:endParaRPr/>
          </a:p>
        </p:txBody>
      </p:sp>
      <p:sp>
        <p:nvSpPr>
          <p:cNvPr id="1189" name="Google Shape;1189;p111"/>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DNS is a protocol that can be used in different platforms. In the Internet, the domain name space (tree) was originally divided into three different sections: generic domains, country domains, and the inverse domains</a:t>
            </a:r>
            <a:r>
              <a:rPr lang="en-US" sz="2800" b="1" i="1" u="none" dirty="0">
                <a:solidFill>
                  <a:schemeClr val="dk1"/>
                </a:solidFill>
                <a:latin typeface="Times New Roman"/>
                <a:ea typeface="Times New Roman"/>
                <a:cs typeface="Times New Roman"/>
                <a:sym typeface="Times New Roman"/>
              </a:rPr>
              <a:t>. However, due to the rapid growth of the Internet, it became extremely difficult to keep track of the inverse domains, which could be used to find the name of a host when given the IP address. The inverse domains are now deprecated (see RFC 3425). We, therefore, concentrate on the first two.</a:t>
            </a:r>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4"/>
        <p:cNvGrpSpPr/>
        <p:nvPr/>
      </p:nvGrpSpPr>
      <p:grpSpPr>
        <a:xfrm>
          <a:off x="0" y="0"/>
          <a:ext cx="0" cy="0"/>
          <a:chOff x="0" y="0"/>
          <a:chExt cx="0" cy="0"/>
        </a:xfrm>
      </p:grpSpPr>
      <p:sp>
        <p:nvSpPr>
          <p:cNvPr id="1195" name="Google Shape;1195;p112"/>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26.34:  </a:t>
            </a:r>
            <a:r>
              <a:rPr lang="en-US" sz="2000" b="1" i="1" u="none">
                <a:solidFill>
                  <a:schemeClr val="dk1"/>
                </a:solidFill>
                <a:latin typeface="Times"/>
                <a:ea typeface="Times"/>
                <a:cs typeface="Times"/>
                <a:sym typeface="Times"/>
              </a:rPr>
              <a:t>Generic domains</a:t>
            </a:r>
            <a:endParaRPr/>
          </a:p>
        </p:txBody>
      </p:sp>
      <p:pic>
        <p:nvPicPr>
          <p:cNvPr id="1196" name="Google Shape;1196;p112"/>
          <p:cNvPicPr preferRelativeResize="0"/>
          <p:nvPr/>
        </p:nvPicPr>
        <p:blipFill rotWithShape="1">
          <a:blip r:embed="rId3">
            <a:alphaModFix/>
          </a:blip>
          <a:srcRect/>
          <a:stretch/>
        </p:blipFill>
        <p:spPr>
          <a:xfrm>
            <a:off x="381000" y="1981200"/>
            <a:ext cx="8462962" cy="3440112"/>
          </a:xfrm>
          <a:prstGeom prst="rect">
            <a:avLst/>
          </a:prstGeom>
          <a:noFill/>
          <a:ln>
            <a:noFill/>
          </a:ln>
        </p:spPr>
      </p:pic>
      <p:sp>
        <p:nvSpPr>
          <p:cNvPr id="1197" name="Google Shape;1197;p11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6"/>
                                        </p:tgtEl>
                                        <p:attrNameLst>
                                          <p:attrName>style.visibility</p:attrName>
                                        </p:attrNameLst>
                                      </p:cBhvr>
                                      <p:to>
                                        <p:strVal val="visible"/>
                                      </p:to>
                                    </p:set>
                                    <p:animEffect transition="in" filter="fade">
                                      <p:cBhvr>
                                        <p:cTn id="7" dur="2500"/>
                                        <p:tgtEl>
                                          <p:spTgt spid="1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2"/>
        <p:cNvGrpSpPr/>
        <p:nvPr/>
      </p:nvGrpSpPr>
      <p:grpSpPr>
        <a:xfrm>
          <a:off x="0" y="0"/>
          <a:ext cx="0" cy="0"/>
          <a:chOff x="0" y="0"/>
          <a:chExt cx="0" cy="0"/>
        </a:xfrm>
      </p:grpSpPr>
      <p:sp>
        <p:nvSpPr>
          <p:cNvPr id="1203" name="Google Shape;1203;p113"/>
          <p:cNvSpPr txBox="1"/>
          <p:nvPr/>
        </p:nvSpPr>
        <p:spPr>
          <a:xfrm>
            <a:off x="838200" y="76200"/>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26.12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Generic domain labels</a:t>
            </a:r>
            <a:endParaRPr/>
          </a:p>
        </p:txBody>
      </p:sp>
      <p:pic>
        <p:nvPicPr>
          <p:cNvPr id="1204" name="Google Shape;1204;p113"/>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1205" name="Google Shape;1205;p113"/>
          <p:cNvGrpSpPr/>
          <p:nvPr/>
        </p:nvGrpSpPr>
        <p:grpSpPr>
          <a:xfrm>
            <a:off x="457200" y="1828800"/>
            <a:ext cx="8229600" cy="2281237"/>
            <a:chOff x="457825" y="1828800"/>
            <a:chExt cx="8228975" cy="2281393"/>
          </a:xfrm>
        </p:grpSpPr>
        <p:grpSp>
          <p:nvGrpSpPr>
            <p:cNvPr id="1206" name="Google Shape;1206;p113"/>
            <p:cNvGrpSpPr/>
            <p:nvPr/>
          </p:nvGrpSpPr>
          <p:grpSpPr>
            <a:xfrm>
              <a:off x="457825" y="1828800"/>
              <a:ext cx="8228975" cy="2281393"/>
              <a:chOff x="340659" y="1219200"/>
              <a:chExt cx="8228975" cy="2281393"/>
            </a:xfrm>
          </p:grpSpPr>
          <p:pic>
            <p:nvPicPr>
              <p:cNvPr id="1207" name="Google Shape;1207;p113"/>
              <p:cNvPicPr preferRelativeResize="0"/>
              <p:nvPr/>
            </p:nvPicPr>
            <p:blipFill rotWithShape="1">
              <a:blip r:embed="rId4">
                <a:alphaModFix/>
              </a:blip>
              <a:srcRect/>
              <a:stretch/>
            </p:blipFill>
            <p:spPr>
              <a:xfrm>
                <a:off x="340659" y="1219200"/>
                <a:ext cx="8210550" cy="1450975"/>
              </a:xfrm>
              <a:prstGeom prst="rect">
                <a:avLst/>
              </a:prstGeom>
              <a:noFill/>
              <a:ln>
                <a:noFill/>
              </a:ln>
            </p:spPr>
          </p:pic>
          <p:pic>
            <p:nvPicPr>
              <p:cNvPr id="1208" name="Google Shape;1208;p113"/>
              <p:cNvPicPr preferRelativeResize="0"/>
              <p:nvPr/>
            </p:nvPicPr>
            <p:blipFill rotWithShape="1">
              <a:blip r:embed="rId5">
                <a:alphaModFix/>
              </a:blip>
              <a:srcRect/>
              <a:stretch/>
            </p:blipFill>
            <p:spPr>
              <a:xfrm>
                <a:off x="381000" y="2590800"/>
                <a:ext cx="8188634" cy="909793"/>
              </a:xfrm>
              <a:prstGeom prst="rect">
                <a:avLst/>
              </a:prstGeom>
              <a:noFill/>
              <a:ln>
                <a:noFill/>
              </a:ln>
            </p:spPr>
          </p:pic>
        </p:grpSp>
        <p:sp>
          <p:nvSpPr>
            <p:cNvPr id="1209" name="Google Shape;1209;p113"/>
            <p:cNvSpPr txBox="1"/>
            <p:nvPr/>
          </p:nvSpPr>
          <p:spPr>
            <a:xfrm>
              <a:off x="461140" y="1828801"/>
              <a:ext cx="8155809" cy="2281392"/>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210" name="Google Shape;1210;p11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5"/>
        <p:cNvGrpSpPr/>
        <p:nvPr/>
      </p:nvGrpSpPr>
      <p:grpSpPr>
        <a:xfrm>
          <a:off x="0" y="0"/>
          <a:ext cx="0" cy="0"/>
          <a:chOff x="0" y="0"/>
          <a:chExt cx="0" cy="0"/>
        </a:xfrm>
      </p:grpSpPr>
      <p:sp>
        <p:nvSpPr>
          <p:cNvPr id="1216" name="Google Shape;1216;p114"/>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26.35:  </a:t>
            </a:r>
            <a:r>
              <a:rPr lang="en-US" sz="2000" b="1" i="1" u="none">
                <a:solidFill>
                  <a:schemeClr val="dk1"/>
                </a:solidFill>
                <a:latin typeface="Times"/>
                <a:ea typeface="Times"/>
                <a:cs typeface="Times"/>
                <a:sym typeface="Times"/>
              </a:rPr>
              <a:t>Country domains</a:t>
            </a:r>
            <a:endParaRPr/>
          </a:p>
        </p:txBody>
      </p:sp>
      <p:pic>
        <p:nvPicPr>
          <p:cNvPr id="1217" name="Google Shape;1217;p114"/>
          <p:cNvPicPr preferRelativeResize="0"/>
          <p:nvPr/>
        </p:nvPicPr>
        <p:blipFill rotWithShape="1">
          <a:blip r:embed="rId3">
            <a:alphaModFix/>
          </a:blip>
          <a:srcRect/>
          <a:stretch/>
        </p:blipFill>
        <p:spPr>
          <a:xfrm>
            <a:off x="947737" y="1828800"/>
            <a:ext cx="7129462" cy="3608387"/>
          </a:xfrm>
          <a:prstGeom prst="rect">
            <a:avLst/>
          </a:prstGeom>
          <a:noFill/>
          <a:ln>
            <a:noFill/>
          </a:ln>
        </p:spPr>
      </p:pic>
      <p:sp>
        <p:nvSpPr>
          <p:cNvPr id="1218" name="Google Shape;1218;p11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7"/>
                                        </p:tgtEl>
                                        <p:attrNameLst>
                                          <p:attrName>style.visibility</p:attrName>
                                        </p:attrNameLst>
                                      </p:cBhvr>
                                      <p:to>
                                        <p:strVal val="visible"/>
                                      </p:to>
                                    </p:set>
                                    <p:animEffect transition="in" filter="fade">
                                      <p:cBhvr>
                                        <p:cTn id="7" dur="2000"/>
                                        <p:tgtEl>
                                          <p:spTgt spid="1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3"/>
        <p:cNvGrpSpPr/>
        <p:nvPr/>
      </p:nvGrpSpPr>
      <p:grpSpPr>
        <a:xfrm>
          <a:off x="0" y="0"/>
          <a:ext cx="0" cy="0"/>
          <a:chOff x="0" y="0"/>
          <a:chExt cx="0" cy="0"/>
        </a:xfrm>
      </p:grpSpPr>
      <p:sp>
        <p:nvSpPr>
          <p:cNvPr id="1224" name="Google Shape;1224;p11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86</a:t>
            </a:fld>
            <a:endParaRPr/>
          </a:p>
        </p:txBody>
      </p:sp>
      <p:sp>
        <p:nvSpPr>
          <p:cNvPr id="1225" name="Google Shape;1225;p11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26" name="Google Shape;1226;p11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27" name="Google Shape;1227;p11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28" name="Google Shape;1228;p11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29" name="Google Shape;1229;p11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0" name="Google Shape;1230;p11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1" name="Google Shape;1231;p11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2" name="Google Shape;1232;p115"/>
          <p:cNvSpPr txBox="1"/>
          <p:nvPr/>
        </p:nvSpPr>
        <p:spPr>
          <a:xfrm>
            <a:off x="1106487" y="0"/>
            <a:ext cx="3587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26.6.3  Resolution</a:t>
            </a:r>
            <a:endParaRPr/>
          </a:p>
        </p:txBody>
      </p:sp>
      <p:sp>
        <p:nvSpPr>
          <p:cNvPr id="1233" name="Google Shape;1233;p115"/>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Mapping a name to an address is called name-address resolution. DNS is designed as a client-server application. A host that needs to map an address to a name or a name to an address calls a DNS client called a resolver. The resolver accesses the closest DNS server with a mapping request. If the server has the information, it satisfies the resolver; otherwise, it either refers the resolver to other servers or asks other servers to provide the information. </a:t>
            </a:r>
            <a:endParaRPr dirty="0">
              <a:solidFill>
                <a:srgbClr val="00B0F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8"/>
        <p:cNvGrpSpPr/>
        <p:nvPr/>
      </p:nvGrpSpPr>
      <p:grpSpPr>
        <a:xfrm>
          <a:off x="0" y="0"/>
          <a:ext cx="0" cy="0"/>
          <a:chOff x="0" y="0"/>
          <a:chExt cx="0" cy="0"/>
        </a:xfrm>
      </p:grpSpPr>
      <p:sp>
        <p:nvSpPr>
          <p:cNvPr id="1239" name="Google Shape;1239;p116"/>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26.36:  </a:t>
            </a:r>
            <a:r>
              <a:rPr lang="en-US" sz="2000" b="1" i="1" u="none">
                <a:solidFill>
                  <a:schemeClr val="dk1"/>
                </a:solidFill>
                <a:latin typeface="Times"/>
                <a:ea typeface="Times"/>
                <a:cs typeface="Times"/>
                <a:sym typeface="Times"/>
              </a:rPr>
              <a:t>Recursive resolution</a:t>
            </a:r>
            <a:endParaRPr/>
          </a:p>
        </p:txBody>
      </p:sp>
      <p:pic>
        <p:nvPicPr>
          <p:cNvPr id="1240" name="Google Shape;1240;p116"/>
          <p:cNvPicPr preferRelativeResize="0"/>
          <p:nvPr/>
        </p:nvPicPr>
        <p:blipFill rotWithShape="1">
          <a:blip r:embed="rId3">
            <a:alphaModFix/>
          </a:blip>
          <a:srcRect/>
          <a:stretch/>
        </p:blipFill>
        <p:spPr>
          <a:xfrm>
            <a:off x="381000" y="2722562"/>
            <a:ext cx="2330450" cy="1693862"/>
          </a:xfrm>
          <a:prstGeom prst="rect">
            <a:avLst/>
          </a:prstGeom>
          <a:noFill/>
          <a:ln>
            <a:noFill/>
          </a:ln>
        </p:spPr>
      </p:pic>
      <p:pic>
        <p:nvPicPr>
          <p:cNvPr id="1241" name="Google Shape;1241;p116"/>
          <p:cNvPicPr preferRelativeResize="0"/>
          <p:nvPr/>
        </p:nvPicPr>
        <p:blipFill rotWithShape="1">
          <a:blip r:embed="rId4">
            <a:alphaModFix/>
          </a:blip>
          <a:srcRect/>
          <a:stretch/>
        </p:blipFill>
        <p:spPr>
          <a:xfrm>
            <a:off x="3733800" y="1408112"/>
            <a:ext cx="506412" cy="1106487"/>
          </a:xfrm>
          <a:prstGeom prst="rect">
            <a:avLst/>
          </a:prstGeom>
          <a:noFill/>
          <a:ln>
            <a:noFill/>
          </a:ln>
        </p:spPr>
      </p:pic>
      <p:pic>
        <p:nvPicPr>
          <p:cNvPr id="1242" name="Google Shape;1242;p116"/>
          <p:cNvPicPr preferRelativeResize="0"/>
          <p:nvPr/>
        </p:nvPicPr>
        <p:blipFill rotWithShape="1">
          <a:blip r:embed="rId5">
            <a:alphaModFix/>
          </a:blip>
          <a:srcRect/>
          <a:stretch/>
        </p:blipFill>
        <p:spPr>
          <a:xfrm>
            <a:off x="5022850" y="3297237"/>
            <a:ext cx="920750" cy="889000"/>
          </a:xfrm>
          <a:prstGeom prst="rect">
            <a:avLst/>
          </a:prstGeom>
          <a:noFill/>
          <a:ln>
            <a:noFill/>
          </a:ln>
        </p:spPr>
      </p:pic>
      <p:pic>
        <p:nvPicPr>
          <p:cNvPr id="1243" name="Google Shape;1243;p116"/>
          <p:cNvPicPr preferRelativeResize="0"/>
          <p:nvPr/>
        </p:nvPicPr>
        <p:blipFill rotWithShape="1">
          <a:blip r:embed="rId6">
            <a:alphaModFix/>
          </a:blip>
          <a:srcRect/>
          <a:stretch/>
        </p:blipFill>
        <p:spPr>
          <a:xfrm>
            <a:off x="6400800" y="2708275"/>
            <a:ext cx="2579687" cy="1708150"/>
          </a:xfrm>
          <a:prstGeom prst="rect">
            <a:avLst/>
          </a:prstGeom>
          <a:noFill/>
          <a:ln>
            <a:noFill/>
          </a:ln>
        </p:spPr>
      </p:pic>
      <p:pic>
        <p:nvPicPr>
          <p:cNvPr id="1244" name="Google Shape;1244;p116"/>
          <p:cNvPicPr preferRelativeResize="0"/>
          <p:nvPr/>
        </p:nvPicPr>
        <p:blipFill rotWithShape="1">
          <a:blip r:embed="rId7">
            <a:alphaModFix/>
          </a:blip>
          <a:srcRect/>
          <a:stretch/>
        </p:blipFill>
        <p:spPr>
          <a:xfrm>
            <a:off x="990600" y="3446462"/>
            <a:ext cx="860425" cy="231775"/>
          </a:xfrm>
          <a:prstGeom prst="rect">
            <a:avLst/>
          </a:prstGeom>
          <a:noFill/>
          <a:ln>
            <a:noFill/>
          </a:ln>
        </p:spPr>
      </p:pic>
      <p:pic>
        <p:nvPicPr>
          <p:cNvPr id="1245" name="Google Shape;1245;p116"/>
          <p:cNvPicPr preferRelativeResize="0"/>
          <p:nvPr/>
        </p:nvPicPr>
        <p:blipFill rotWithShape="1">
          <a:blip r:embed="rId8">
            <a:alphaModFix/>
          </a:blip>
          <a:srcRect/>
          <a:stretch/>
        </p:blipFill>
        <p:spPr>
          <a:xfrm>
            <a:off x="990600" y="3752850"/>
            <a:ext cx="827087" cy="231775"/>
          </a:xfrm>
          <a:prstGeom prst="rect">
            <a:avLst/>
          </a:prstGeom>
          <a:noFill/>
          <a:ln>
            <a:noFill/>
          </a:ln>
        </p:spPr>
      </p:pic>
      <p:pic>
        <p:nvPicPr>
          <p:cNvPr id="1246" name="Google Shape;1246;p116"/>
          <p:cNvPicPr preferRelativeResize="0"/>
          <p:nvPr/>
        </p:nvPicPr>
        <p:blipFill rotWithShape="1">
          <a:blip r:embed="rId9">
            <a:alphaModFix/>
          </a:blip>
          <a:srcRect/>
          <a:stretch/>
        </p:blipFill>
        <p:spPr>
          <a:xfrm>
            <a:off x="2832100" y="2647950"/>
            <a:ext cx="901700" cy="889000"/>
          </a:xfrm>
          <a:prstGeom prst="rect">
            <a:avLst/>
          </a:prstGeom>
          <a:noFill/>
          <a:ln>
            <a:noFill/>
          </a:ln>
        </p:spPr>
      </p:pic>
      <p:pic>
        <p:nvPicPr>
          <p:cNvPr id="1247" name="Google Shape;1247;p116"/>
          <p:cNvPicPr preferRelativeResize="0"/>
          <p:nvPr/>
        </p:nvPicPr>
        <p:blipFill rotWithShape="1">
          <a:blip r:embed="rId10">
            <a:alphaModFix/>
          </a:blip>
          <a:srcRect/>
          <a:stretch/>
        </p:blipFill>
        <p:spPr>
          <a:xfrm>
            <a:off x="3030537" y="2814637"/>
            <a:ext cx="1006475" cy="927100"/>
          </a:xfrm>
          <a:prstGeom prst="rect">
            <a:avLst/>
          </a:prstGeom>
          <a:noFill/>
          <a:ln>
            <a:noFill/>
          </a:ln>
        </p:spPr>
      </p:pic>
      <p:pic>
        <p:nvPicPr>
          <p:cNvPr id="1248" name="Google Shape;1248;p116"/>
          <p:cNvPicPr preferRelativeResize="0"/>
          <p:nvPr/>
        </p:nvPicPr>
        <p:blipFill rotWithShape="1">
          <a:blip r:embed="rId11">
            <a:alphaModFix/>
          </a:blip>
          <a:srcRect/>
          <a:stretch/>
        </p:blipFill>
        <p:spPr>
          <a:xfrm>
            <a:off x="4605337" y="2235200"/>
            <a:ext cx="881062" cy="889000"/>
          </a:xfrm>
          <a:prstGeom prst="rect">
            <a:avLst/>
          </a:prstGeom>
          <a:noFill/>
          <a:ln>
            <a:noFill/>
          </a:ln>
        </p:spPr>
      </p:pic>
      <p:pic>
        <p:nvPicPr>
          <p:cNvPr id="1249" name="Google Shape;1249;p116"/>
          <p:cNvPicPr preferRelativeResize="0"/>
          <p:nvPr/>
        </p:nvPicPr>
        <p:blipFill rotWithShape="1">
          <a:blip r:embed="rId12">
            <a:alphaModFix/>
          </a:blip>
          <a:srcRect/>
          <a:stretch/>
        </p:blipFill>
        <p:spPr>
          <a:xfrm>
            <a:off x="4370387" y="2438400"/>
            <a:ext cx="963612" cy="987425"/>
          </a:xfrm>
          <a:prstGeom prst="rect">
            <a:avLst/>
          </a:prstGeom>
          <a:noFill/>
          <a:ln>
            <a:noFill/>
          </a:ln>
        </p:spPr>
      </p:pic>
      <p:pic>
        <p:nvPicPr>
          <p:cNvPr id="1250" name="Google Shape;1250;p116"/>
          <p:cNvPicPr preferRelativeResize="0"/>
          <p:nvPr/>
        </p:nvPicPr>
        <p:blipFill rotWithShape="1">
          <a:blip r:embed="rId13">
            <a:alphaModFix/>
          </a:blip>
          <a:srcRect/>
          <a:stretch/>
        </p:blipFill>
        <p:spPr>
          <a:xfrm>
            <a:off x="5791200" y="3409950"/>
            <a:ext cx="846137" cy="231775"/>
          </a:xfrm>
          <a:prstGeom prst="rect">
            <a:avLst/>
          </a:prstGeom>
          <a:noFill/>
          <a:ln>
            <a:noFill/>
          </a:ln>
        </p:spPr>
      </p:pic>
      <p:pic>
        <p:nvPicPr>
          <p:cNvPr id="1251" name="Google Shape;1251;p116"/>
          <p:cNvPicPr preferRelativeResize="0"/>
          <p:nvPr/>
        </p:nvPicPr>
        <p:blipFill rotWithShape="1">
          <a:blip r:embed="rId14">
            <a:alphaModFix/>
          </a:blip>
          <a:srcRect/>
          <a:stretch/>
        </p:blipFill>
        <p:spPr>
          <a:xfrm>
            <a:off x="5811837" y="3733800"/>
            <a:ext cx="804862" cy="219075"/>
          </a:xfrm>
          <a:prstGeom prst="rect">
            <a:avLst/>
          </a:prstGeom>
          <a:noFill/>
          <a:ln>
            <a:noFill/>
          </a:ln>
        </p:spPr>
      </p:pic>
      <p:pic>
        <p:nvPicPr>
          <p:cNvPr id="1252" name="Google Shape;1252;p116"/>
          <p:cNvPicPr preferRelativeResize="0"/>
          <p:nvPr/>
        </p:nvPicPr>
        <p:blipFill rotWithShape="1">
          <a:blip r:embed="rId15">
            <a:alphaModFix/>
          </a:blip>
          <a:srcRect/>
          <a:stretch/>
        </p:blipFill>
        <p:spPr>
          <a:xfrm>
            <a:off x="2555875" y="4953000"/>
            <a:ext cx="4035425" cy="665162"/>
          </a:xfrm>
          <a:prstGeom prst="rect">
            <a:avLst/>
          </a:prstGeom>
          <a:noFill/>
          <a:ln>
            <a:noFill/>
          </a:ln>
        </p:spPr>
      </p:pic>
      <p:sp>
        <p:nvSpPr>
          <p:cNvPr id="1253" name="Google Shape;1253;p11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500"/>
                                        <p:tgtEl>
                                          <p:spTgt spid="1240"/>
                                        </p:tgtEl>
                                        <p:attrNameLst>
                                          <p:attrName>ppt_w</p:attrName>
                                        </p:attrNameLst>
                                      </p:cBhvr>
                                      <p:tavLst>
                                        <p:tav tm="0">
                                          <p:val>
                                            <p:strVal val="0"/>
                                          </p:val>
                                        </p:tav>
                                        <p:tav tm="100000">
                                          <p:val>
                                            <p:strVal val="#ppt_w"/>
                                          </p:val>
                                        </p:tav>
                                      </p:tavLst>
                                    </p:anim>
                                    <p:anim calcmode="lin" valueType="num">
                                      <p:cBhvr additive="base">
                                        <p:cTn id="8" dur="500"/>
                                        <p:tgtEl>
                                          <p:spTgt spid="124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41"/>
                                        </p:tgtEl>
                                        <p:attrNameLst>
                                          <p:attrName>style.visibility</p:attrName>
                                        </p:attrNameLst>
                                      </p:cBhvr>
                                      <p:to>
                                        <p:strVal val="visible"/>
                                      </p:to>
                                    </p:set>
                                    <p:anim calcmode="lin" valueType="num">
                                      <p:cBhvr additive="base">
                                        <p:cTn id="13" dur="500"/>
                                        <p:tgtEl>
                                          <p:spTgt spid="1241"/>
                                        </p:tgtEl>
                                        <p:attrNameLst>
                                          <p:attrName>ppt_w</p:attrName>
                                        </p:attrNameLst>
                                      </p:cBhvr>
                                      <p:tavLst>
                                        <p:tav tm="0">
                                          <p:val>
                                            <p:strVal val="0"/>
                                          </p:val>
                                        </p:tav>
                                        <p:tav tm="100000">
                                          <p:val>
                                            <p:strVal val="#ppt_w"/>
                                          </p:val>
                                        </p:tav>
                                      </p:tavLst>
                                    </p:anim>
                                    <p:anim calcmode="lin" valueType="num">
                                      <p:cBhvr additive="base">
                                        <p:cTn id="14" dur="500"/>
                                        <p:tgtEl>
                                          <p:spTgt spid="124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42"/>
                                        </p:tgtEl>
                                        <p:attrNameLst>
                                          <p:attrName>style.visibility</p:attrName>
                                        </p:attrNameLst>
                                      </p:cBhvr>
                                      <p:to>
                                        <p:strVal val="visible"/>
                                      </p:to>
                                    </p:set>
                                    <p:anim calcmode="lin" valueType="num">
                                      <p:cBhvr additive="base">
                                        <p:cTn id="19" dur="500"/>
                                        <p:tgtEl>
                                          <p:spTgt spid="1242"/>
                                        </p:tgtEl>
                                        <p:attrNameLst>
                                          <p:attrName>ppt_w</p:attrName>
                                        </p:attrNameLst>
                                      </p:cBhvr>
                                      <p:tavLst>
                                        <p:tav tm="0">
                                          <p:val>
                                            <p:strVal val="0"/>
                                          </p:val>
                                        </p:tav>
                                        <p:tav tm="100000">
                                          <p:val>
                                            <p:strVal val="#ppt_w"/>
                                          </p:val>
                                        </p:tav>
                                      </p:tavLst>
                                    </p:anim>
                                    <p:anim calcmode="lin" valueType="num">
                                      <p:cBhvr additive="base">
                                        <p:cTn id="20" dur="500"/>
                                        <p:tgtEl>
                                          <p:spTgt spid="1242"/>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43"/>
                                        </p:tgtEl>
                                        <p:attrNameLst>
                                          <p:attrName>style.visibility</p:attrName>
                                        </p:attrNameLst>
                                      </p:cBhvr>
                                      <p:to>
                                        <p:strVal val="visible"/>
                                      </p:to>
                                    </p:set>
                                    <p:anim calcmode="lin" valueType="num">
                                      <p:cBhvr additive="base">
                                        <p:cTn id="25" dur="500"/>
                                        <p:tgtEl>
                                          <p:spTgt spid="1243"/>
                                        </p:tgtEl>
                                        <p:attrNameLst>
                                          <p:attrName>ppt_w</p:attrName>
                                        </p:attrNameLst>
                                      </p:cBhvr>
                                      <p:tavLst>
                                        <p:tav tm="0">
                                          <p:val>
                                            <p:strVal val="0"/>
                                          </p:val>
                                        </p:tav>
                                        <p:tav tm="100000">
                                          <p:val>
                                            <p:strVal val="#ppt_w"/>
                                          </p:val>
                                        </p:tav>
                                      </p:tavLst>
                                    </p:anim>
                                    <p:anim calcmode="lin" valueType="num">
                                      <p:cBhvr additive="base">
                                        <p:cTn id="26" dur="500"/>
                                        <p:tgtEl>
                                          <p:spTgt spid="1243"/>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44"/>
                                        </p:tgtEl>
                                        <p:attrNameLst>
                                          <p:attrName>style.visibility</p:attrName>
                                        </p:attrNameLst>
                                      </p:cBhvr>
                                      <p:to>
                                        <p:strVal val="visible"/>
                                      </p:to>
                                    </p:set>
                                    <p:animEffect transition="in" filter="fade">
                                      <p:cBhvr>
                                        <p:cTn id="31" dur="500"/>
                                        <p:tgtEl>
                                          <p:spTgt spid="12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46"/>
                                        </p:tgtEl>
                                        <p:attrNameLst>
                                          <p:attrName>style.visibility</p:attrName>
                                        </p:attrNameLst>
                                      </p:cBhvr>
                                      <p:to>
                                        <p:strVal val="visible"/>
                                      </p:to>
                                    </p:set>
                                    <p:animEffect transition="in" filter="fade">
                                      <p:cBhvr>
                                        <p:cTn id="36" dur="500"/>
                                        <p:tgtEl>
                                          <p:spTgt spid="124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48"/>
                                        </p:tgtEl>
                                        <p:attrNameLst>
                                          <p:attrName>style.visibility</p:attrName>
                                        </p:attrNameLst>
                                      </p:cBhvr>
                                      <p:to>
                                        <p:strVal val="visible"/>
                                      </p:to>
                                    </p:set>
                                    <p:animEffect transition="in" filter="fade">
                                      <p:cBhvr>
                                        <p:cTn id="41" dur="500"/>
                                        <p:tgtEl>
                                          <p:spTgt spid="12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50"/>
                                        </p:tgtEl>
                                        <p:attrNameLst>
                                          <p:attrName>style.visibility</p:attrName>
                                        </p:attrNameLst>
                                      </p:cBhvr>
                                      <p:to>
                                        <p:strVal val="visible"/>
                                      </p:to>
                                    </p:set>
                                    <p:animEffect transition="in" filter="fade">
                                      <p:cBhvr>
                                        <p:cTn id="46" dur="500"/>
                                        <p:tgtEl>
                                          <p:spTgt spid="12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51"/>
                                        </p:tgtEl>
                                        <p:attrNameLst>
                                          <p:attrName>style.visibility</p:attrName>
                                        </p:attrNameLst>
                                      </p:cBhvr>
                                      <p:to>
                                        <p:strVal val="visible"/>
                                      </p:to>
                                    </p:set>
                                    <p:animEffect transition="in" filter="fade">
                                      <p:cBhvr>
                                        <p:cTn id="51" dur="500"/>
                                        <p:tgtEl>
                                          <p:spTgt spid="125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49"/>
                                        </p:tgtEl>
                                        <p:attrNameLst>
                                          <p:attrName>style.visibility</p:attrName>
                                        </p:attrNameLst>
                                      </p:cBhvr>
                                      <p:to>
                                        <p:strVal val="visible"/>
                                      </p:to>
                                    </p:set>
                                    <p:animEffect transition="in" filter="fade">
                                      <p:cBhvr>
                                        <p:cTn id="56" dur="500"/>
                                        <p:tgtEl>
                                          <p:spTgt spid="12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47"/>
                                        </p:tgtEl>
                                        <p:attrNameLst>
                                          <p:attrName>style.visibility</p:attrName>
                                        </p:attrNameLst>
                                      </p:cBhvr>
                                      <p:to>
                                        <p:strVal val="visible"/>
                                      </p:to>
                                    </p:set>
                                    <p:animEffect transition="in" filter="fade">
                                      <p:cBhvr>
                                        <p:cTn id="61" dur="500"/>
                                        <p:tgtEl>
                                          <p:spTgt spid="12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45"/>
                                        </p:tgtEl>
                                        <p:attrNameLst>
                                          <p:attrName>style.visibility</p:attrName>
                                        </p:attrNameLst>
                                      </p:cBhvr>
                                      <p:to>
                                        <p:strVal val="visible"/>
                                      </p:to>
                                    </p:set>
                                    <p:animEffect transition="in" filter="fade">
                                      <p:cBhvr>
                                        <p:cTn id="66" dur="500"/>
                                        <p:tgtEl>
                                          <p:spTgt spid="124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252"/>
                                        </p:tgtEl>
                                        <p:attrNameLst>
                                          <p:attrName>style.visibility</p:attrName>
                                        </p:attrNameLst>
                                      </p:cBhvr>
                                      <p:to>
                                        <p:strVal val="visible"/>
                                      </p:to>
                                    </p:set>
                                    <p:animEffect transition="in" filter="fade">
                                      <p:cBhvr>
                                        <p:cTn id="71" dur="2000"/>
                                        <p:tgtEl>
                                          <p:spTgt spid="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8"/>
        <p:cNvGrpSpPr/>
        <p:nvPr/>
      </p:nvGrpSpPr>
      <p:grpSpPr>
        <a:xfrm>
          <a:off x="0" y="0"/>
          <a:ext cx="0" cy="0"/>
          <a:chOff x="0" y="0"/>
          <a:chExt cx="0" cy="0"/>
        </a:xfrm>
      </p:grpSpPr>
      <p:sp>
        <p:nvSpPr>
          <p:cNvPr id="1259" name="Google Shape;1259;p117"/>
          <p:cNvSpPr txBox="1"/>
          <p:nvPr/>
        </p:nvSpPr>
        <p:spPr>
          <a:xfrm>
            <a:off x="152400" y="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26.37:  </a:t>
            </a:r>
            <a:r>
              <a:rPr lang="en-US" sz="2000" b="1" i="1" u="none">
                <a:solidFill>
                  <a:schemeClr val="dk1"/>
                </a:solidFill>
                <a:latin typeface="Times"/>
                <a:ea typeface="Times"/>
                <a:cs typeface="Times"/>
                <a:sym typeface="Times"/>
              </a:rPr>
              <a:t>Iterative resolution</a:t>
            </a:r>
            <a:endParaRPr/>
          </a:p>
        </p:txBody>
      </p:sp>
      <p:pic>
        <p:nvPicPr>
          <p:cNvPr id="1260" name="Google Shape;1260;p117"/>
          <p:cNvPicPr preferRelativeResize="0"/>
          <p:nvPr/>
        </p:nvPicPr>
        <p:blipFill rotWithShape="1">
          <a:blip r:embed="rId3">
            <a:alphaModFix/>
          </a:blip>
          <a:srcRect/>
          <a:stretch/>
        </p:blipFill>
        <p:spPr>
          <a:xfrm>
            <a:off x="381000" y="2189162"/>
            <a:ext cx="2330450" cy="1693862"/>
          </a:xfrm>
          <a:prstGeom prst="rect">
            <a:avLst/>
          </a:prstGeom>
          <a:noFill/>
          <a:ln>
            <a:noFill/>
          </a:ln>
        </p:spPr>
      </p:pic>
      <p:pic>
        <p:nvPicPr>
          <p:cNvPr id="1261" name="Google Shape;1261;p117"/>
          <p:cNvPicPr preferRelativeResize="0"/>
          <p:nvPr/>
        </p:nvPicPr>
        <p:blipFill rotWithShape="1">
          <a:blip r:embed="rId4">
            <a:alphaModFix/>
          </a:blip>
          <a:srcRect/>
          <a:stretch/>
        </p:blipFill>
        <p:spPr>
          <a:xfrm>
            <a:off x="3994150" y="606425"/>
            <a:ext cx="506412" cy="1106487"/>
          </a:xfrm>
          <a:prstGeom prst="rect">
            <a:avLst/>
          </a:prstGeom>
          <a:noFill/>
          <a:ln>
            <a:noFill/>
          </a:ln>
        </p:spPr>
      </p:pic>
      <p:pic>
        <p:nvPicPr>
          <p:cNvPr id="1262" name="Google Shape;1262;p117"/>
          <p:cNvPicPr preferRelativeResize="0"/>
          <p:nvPr/>
        </p:nvPicPr>
        <p:blipFill rotWithShape="1">
          <a:blip r:embed="rId5">
            <a:alphaModFix/>
          </a:blip>
          <a:srcRect/>
          <a:stretch/>
        </p:blipFill>
        <p:spPr>
          <a:xfrm>
            <a:off x="4876800" y="2763837"/>
            <a:ext cx="920750" cy="889000"/>
          </a:xfrm>
          <a:prstGeom prst="rect">
            <a:avLst/>
          </a:prstGeom>
          <a:noFill/>
          <a:ln>
            <a:noFill/>
          </a:ln>
        </p:spPr>
      </p:pic>
      <p:pic>
        <p:nvPicPr>
          <p:cNvPr id="1263" name="Google Shape;1263;p117"/>
          <p:cNvPicPr preferRelativeResize="0"/>
          <p:nvPr/>
        </p:nvPicPr>
        <p:blipFill rotWithShape="1">
          <a:blip r:embed="rId6">
            <a:alphaModFix/>
          </a:blip>
          <a:srcRect/>
          <a:stretch/>
        </p:blipFill>
        <p:spPr>
          <a:xfrm>
            <a:off x="6400800" y="2174875"/>
            <a:ext cx="2579687" cy="1708150"/>
          </a:xfrm>
          <a:prstGeom prst="rect">
            <a:avLst/>
          </a:prstGeom>
          <a:noFill/>
          <a:ln>
            <a:noFill/>
          </a:ln>
        </p:spPr>
      </p:pic>
      <p:pic>
        <p:nvPicPr>
          <p:cNvPr id="1264" name="Google Shape;1264;p117"/>
          <p:cNvPicPr preferRelativeResize="0"/>
          <p:nvPr/>
        </p:nvPicPr>
        <p:blipFill rotWithShape="1">
          <a:blip r:embed="rId7">
            <a:alphaModFix/>
          </a:blip>
          <a:srcRect/>
          <a:stretch/>
        </p:blipFill>
        <p:spPr>
          <a:xfrm>
            <a:off x="990600" y="2995612"/>
            <a:ext cx="895350" cy="242887"/>
          </a:xfrm>
          <a:prstGeom prst="rect">
            <a:avLst/>
          </a:prstGeom>
          <a:noFill/>
          <a:ln>
            <a:noFill/>
          </a:ln>
        </p:spPr>
      </p:pic>
      <p:pic>
        <p:nvPicPr>
          <p:cNvPr id="1265" name="Google Shape;1265;p117"/>
          <p:cNvPicPr preferRelativeResize="0"/>
          <p:nvPr/>
        </p:nvPicPr>
        <p:blipFill rotWithShape="1">
          <a:blip r:embed="rId8">
            <a:alphaModFix/>
          </a:blip>
          <a:srcRect/>
          <a:stretch/>
        </p:blipFill>
        <p:spPr>
          <a:xfrm>
            <a:off x="990600" y="3328987"/>
            <a:ext cx="866775" cy="247650"/>
          </a:xfrm>
          <a:prstGeom prst="rect">
            <a:avLst/>
          </a:prstGeom>
          <a:noFill/>
          <a:ln>
            <a:noFill/>
          </a:ln>
        </p:spPr>
      </p:pic>
      <p:pic>
        <p:nvPicPr>
          <p:cNvPr id="1266" name="Google Shape;1266;p117"/>
          <p:cNvPicPr preferRelativeResize="0"/>
          <p:nvPr/>
        </p:nvPicPr>
        <p:blipFill rotWithShape="1">
          <a:blip r:embed="rId9">
            <a:alphaModFix/>
          </a:blip>
          <a:srcRect/>
          <a:stretch/>
        </p:blipFill>
        <p:spPr>
          <a:xfrm>
            <a:off x="2863850" y="1865312"/>
            <a:ext cx="1187450" cy="1169987"/>
          </a:xfrm>
          <a:prstGeom prst="rect">
            <a:avLst/>
          </a:prstGeom>
          <a:noFill/>
          <a:ln>
            <a:noFill/>
          </a:ln>
        </p:spPr>
      </p:pic>
      <p:pic>
        <p:nvPicPr>
          <p:cNvPr id="1267" name="Google Shape;1267;p117"/>
          <p:cNvPicPr preferRelativeResize="0"/>
          <p:nvPr/>
        </p:nvPicPr>
        <p:blipFill rotWithShape="1">
          <a:blip r:embed="rId10">
            <a:alphaModFix/>
          </a:blip>
          <a:srcRect/>
          <a:stretch/>
        </p:blipFill>
        <p:spPr>
          <a:xfrm>
            <a:off x="3082925" y="1096962"/>
            <a:ext cx="1450975" cy="2093912"/>
          </a:xfrm>
          <a:prstGeom prst="rect">
            <a:avLst/>
          </a:prstGeom>
          <a:noFill/>
          <a:ln>
            <a:noFill/>
          </a:ln>
        </p:spPr>
      </p:pic>
      <p:pic>
        <p:nvPicPr>
          <p:cNvPr id="1268" name="Google Shape;1268;p117"/>
          <p:cNvPicPr preferRelativeResize="0"/>
          <p:nvPr/>
        </p:nvPicPr>
        <p:blipFill rotWithShape="1">
          <a:blip r:embed="rId11">
            <a:alphaModFix/>
          </a:blip>
          <a:srcRect/>
          <a:stretch/>
        </p:blipFill>
        <p:spPr>
          <a:xfrm>
            <a:off x="3008312" y="3232150"/>
            <a:ext cx="2114550" cy="276225"/>
          </a:xfrm>
          <a:prstGeom prst="rect">
            <a:avLst/>
          </a:prstGeom>
          <a:noFill/>
          <a:ln>
            <a:noFill/>
          </a:ln>
        </p:spPr>
      </p:pic>
      <p:pic>
        <p:nvPicPr>
          <p:cNvPr id="1269" name="Google Shape;1269;p117"/>
          <p:cNvPicPr preferRelativeResize="0"/>
          <p:nvPr/>
        </p:nvPicPr>
        <p:blipFill rotWithShape="1">
          <a:blip r:embed="rId12">
            <a:alphaModFix/>
          </a:blip>
          <a:srcRect/>
          <a:stretch/>
        </p:blipFill>
        <p:spPr>
          <a:xfrm>
            <a:off x="3008312" y="3652837"/>
            <a:ext cx="2074862" cy="280987"/>
          </a:xfrm>
          <a:prstGeom prst="rect">
            <a:avLst/>
          </a:prstGeom>
          <a:noFill/>
          <a:ln>
            <a:noFill/>
          </a:ln>
        </p:spPr>
      </p:pic>
      <p:pic>
        <p:nvPicPr>
          <p:cNvPr id="1270" name="Google Shape;1270;p117"/>
          <p:cNvPicPr preferRelativeResize="0"/>
          <p:nvPr/>
        </p:nvPicPr>
        <p:blipFill rotWithShape="1">
          <a:blip r:embed="rId13">
            <a:alphaModFix/>
          </a:blip>
          <a:srcRect/>
          <a:stretch/>
        </p:blipFill>
        <p:spPr>
          <a:xfrm>
            <a:off x="2024062" y="3949700"/>
            <a:ext cx="5054600" cy="527050"/>
          </a:xfrm>
          <a:prstGeom prst="rect">
            <a:avLst/>
          </a:prstGeom>
          <a:noFill/>
          <a:ln>
            <a:noFill/>
          </a:ln>
        </p:spPr>
      </p:pic>
      <p:pic>
        <p:nvPicPr>
          <p:cNvPr id="1271" name="Google Shape;1271;p117"/>
          <p:cNvPicPr preferRelativeResize="0"/>
          <p:nvPr/>
        </p:nvPicPr>
        <p:blipFill rotWithShape="1">
          <a:blip r:embed="rId14">
            <a:alphaModFix/>
          </a:blip>
          <a:srcRect/>
          <a:stretch/>
        </p:blipFill>
        <p:spPr>
          <a:xfrm>
            <a:off x="1868487" y="3962400"/>
            <a:ext cx="5522912" cy="714375"/>
          </a:xfrm>
          <a:prstGeom prst="rect">
            <a:avLst/>
          </a:prstGeom>
          <a:noFill/>
          <a:ln>
            <a:noFill/>
          </a:ln>
        </p:spPr>
      </p:pic>
      <p:pic>
        <p:nvPicPr>
          <p:cNvPr id="1272" name="Google Shape;1272;p117"/>
          <p:cNvPicPr preferRelativeResize="0"/>
          <p:nvPr/>
        </p:nvPicPr>
        <p:blipFill rotWithShape="1">
          <a:blip r:embed="rId15">
            <a:alphaModFix/>
          </a:blip>
          <a:srcRect/>
          <a:stretch/>
        </p:blipFill>
        <p:spPr>
          <a:xfrm>
            <a:off x="2555875" y="5257800"/>
            <a:ext cx="4035425" cy="665162"/>
          </a:xfrm>
          <a:prstGeom prst="rect">
            <a:avLst/>
          </a:prstGeom>
          <a:noFill/>
          <a:ln>
            <a:noFill/>
          </a:ln>
        </p:spPr>
      </p:pic>
      <p:sp>
        <p:nvSpPr>
          <p:cNvPr id="1273" name="Google Shape;1273;p11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60"/>
                                        </p:tgtEl>
                                        <p:attrNameLst>
                                          <p:attrName>style.visibility</p:attrName>
                                        </p:attrNameLst>
                                      </p:cBhvr>
                                      <p:to>
                                        <p:strVal val="visible"/>
                                      </p:to>
                                    </p:set>
                                    <p:anim calcmode="lin" valueType="num">
                                      <p:cBhvr additive="base">
                                        <p:cTn id="7" dur="500"/>
                                        <p:tgtEl>
                                          <p:spTgt spid="1260"/>
                                        </p:tgtEl>
                                        <p:attrNameLst>
                                          <p:attrName>ppt_w</p:attrName>
                                        </p:attrNameLst>
                                      </p:cBhvr>
                                      <p:tavLst>
                                        <p:tav tm="0">
                                          <p:val>
                                            <p:strVal val="0"/>
                                          </p:val>
                                        </p:tav>
                                        <p:tav tm="100000">
                                          <p:val>
                                            <p:strVal val="#ppt_w"/>
                                          </p:val>
                                        </p:tav>
                                      </p:tavLst>
                                    </p:anim>
                                    <p:anim calcmode="lin" valueType="num">
                                      <p:cBhvr additive="base">
                                        <p:cTn id="8" dur="500"/>
                                        <p:tgtEl>
                                          <p:spTgt spid="126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61"/>
                                        </p:tgtEl>
                                        <p:attrNameLst>
                                          <p:attrName>style.visibility</p:attrName>
                                        </p:attrNameLst>
                                      </p:cBhvr>
                                      <p:to>
                                        <p:strVal val="visible"/>
                                      </p:to>
                                    </p:set>
                                    <p:anim calcmode="lin" valueType="num">
                                      <p:cBhvr additive="base">
                                        <p:cTn id="13" dur="500"/>
                                        <p:tgtEl>
                                          <p:spTgt spid="1261"/>
                                        </p:tgtEl>
                                        <p:attrNameLst>
                                          <p:attrName>ppt_w</p:attrName>
                                        </p:attrNameLst>
                                      </p:cBhvr>
                                      <p:tavLst>
                                        <p:tav tm="0">
                                          <p:val>
                                            <p:strVal val="0"/>
                                          </p:val>
                                        </p:tav>
                                        <p:tav tm="100000">
                                          <p:val>
                                            <p:strVal val="#ppt_w"/>
                                          </p:val>
                                        </p:tav>
                                      </p:tavLst>
                                    </p:anim>
                                    <p:anim calcmode="lin" valueType="num">
                                      <p:cBhvr additive="base">
                                        <p:cTn id="14" dur="500"/>
                                        <p:tgtEl>
                                          <p:spTgt spid="126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62"/>
                                        </p:tgtEl>
                                        <p:attrNameLst>
                                          <p:attrName>style.visibility</p:attrName>
                                        </p:attrNameLst>
                                      </p:cBhvr>
                                      <p:to>
                                        <p:strVal val="visible"/>
                                      </p:to>
                                    </p:set>
                                    <p:anim calcmode="lin" valueType="num">
                                      <p:cBhvr additive="base">
                                        <p:cTn id="19" dur="500"/>
                                        <p:tgtEl>
                                          <p:spTgt spid="1262"/>
                                        </p:tgtEl>
                                        <p:attrNameLst>
                                          <p:attrName>ppt_w</p:attrName>
                                        </p:attrNameLst>
                                      </p:cBhvr>
                                      <p:tavLst>
                                        <p:tav tm="0">
                                          <p:val>
                                            <p:strVal val="0"/>
                                          </p:val>
                                        </p:tav>
                                        <p:tav tm="100000">
                                          <p:val>
                                            <p:strVal val="#ppt_w"/>
                                          </p:val>
                                        </p:tav>
                                      </p:tavLst>
                                    </p:anim>
                                    <p:anim calcmode="lin" valueType="num">
                                      <p:cBhvr additive="base">
                                        <p:cTn id="20" dur="500"/>
                                        <p:tgtEl>
                                          <p:spTgt spid="1262"/>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63"/>
                                        </p:tgtEl>
                                        <p:attrNameLst>
                                          <p:attrName>style.visibility</p:attrName>
                                        </p:attrNameLst>
                                      </p:cBhvr>
                                      <p:to>
                                        <p:strVal val="visible"/>
                                      </p:to>
                                    </p:set>
                                    <p:anim calcmode="lin" valueType="num">
                                      <p:cBhvr additive="base">
                                        <p:cTn id="25" dur="500"/>
                                        <p:tgtEl>
                                          <p:spTgt spid="1263"/>
                                        </p:tgtEl>
                                        <p:attrNameLst>
                                          <p:attrName>ppt_w</p:attrName>
                                        </p:attrNameLst>
                                      </p:cBhvr>
                                      <p:tavLst>
                                        <p:tav tm="0">
                                          <p:val>
                                            <p:strVal val="0"/>
                                          </p:val>
                                        </p:tav>
                                        <p:tav tm="100000">
                                          <p:val>
                                            <p:strVal val="#ppt_w"/>
                                          </p:val>
                                        </p:tav>
                                      </p:tavLst>
                                    </p:anim>
                                    <p:anim calcmode="lin" valueType="num">
                                      <p:cBhvr additive="base">
                                        <p:cTn id="26" dur="500"/>
                                        <p:tgtEl>
                                          <p:spTgt spid="1263"/>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64"/>
                                        </p:tgtEl>
                                        <p:attrNameLst>
                                          <p:attrName>style.visibility</p:attrName>
                                        </p:attrNameLst>
                                      </p:cBhvr>
                                      <p:to>
                                        <p:strVal val="visible"/>
                                      </p:to>
                                    </p:set>
                                    <p:animEffect transition="in" filter="fade">
                                      <p:cBhvr>
                                        <p:cTn id="31" dur="500"/>
                                        <p:tgtEl>
                                          <p:spTgt spid="12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66"/>
                                        </p:tgtEl>
                                        <p:attrNameLst>
                                          <p:attrName>style.visibility</p:attrName>
                                        </p:attrNameLst>
                                      </p:cBhvr>
                                      <p:to>
                                        <p:strVal val="visible"/>
                                      </p:to>
                                    </p:set>
                                    <p:animEffect transition="in" filter="fade">
                                      <p:cBhvr>
                                        <p:cTn id="36" dur="500"/>
                                        <p:tgtEl>
                                          <p:spTgt spid="12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67"/>
                                        </p:tgtEl>
                                        <p:attrNameLst>
                                          <p:attrName>style.visibility</p:attrName>
                                        </p:attrNameLst>
                                      </p:cBhvr>
                                      <p:to>
                                        <p:strVal val="visible"/>
                                      </p:to>
                                    </p:set>
                                    <p:animEffect transition="in" filter="fade">
                                      <p:cBhvr>
                                        <p:cTn id="41" dur="500"/>
                                        <p:tgtEl>
                                          <p:spTgt spid="126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68"/>
                                        </p:tgtEl>
                                        <p:attrNameLst>
                                          <p:attrName>style.visibility</p:attrName>
                                        </p:attrNameLst>
                                      </p:cBhvr>
                                      <p:to>
                                        <p:strVal val="visible"/>
                                      </p:to>
                                    </p:set>
                                    <p:animEffect transition="in" filter="fade">
                                      <p:cBhvr>
                                        <p:cTn id="46" dur="500"/>
                                        <p:tgtEl>
                                          <p:spTgt spid="126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69"/>
                                        </p:tgtEl>
                                        <p:attrNameLst>
                                          <p:attrName>style.visibility</p:attrName>
                                        </p:attrNameLst>
                                      </p:cBhvr>
                                      <p:to>
                                        <p:strVal val="visible"/>
                                      </p:to>
                                    </p:set>
                                    <p:animEffect transition="in" filter="fade">
                                      <p:cBhvr>
                                        <p:cTn id="51" dur="500"/>
                                        <p:tgtEl>
                                          <p:spTgt spid="126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70"/>
                                        </p:tgtEl>
                                        <p:attrNameLst>
                                          <p:attrName>style.visibility</p:attrName>
                                        </p:attrNameLst>
                                      </p:cBhvr>
                                      <p:to>
                                        <p:strVal val="visible"/>
                                      </p:to>
                                    </p:set>
                                    <p:animEffect transition="in" filter="fade">
                                      <p:cBhvr>
                                        <p:cTn id="56" dur="500"/>
                                        <p:tgtEl>
                                          <p:spTgt spid="127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71"/>
                                        </p:tgtEl>
                                        <p:attrNameLst>
                                          <p:attrName>style.visibility</p:attrName>
                                        </p:attrNameLst>
                                      </p:cBhvr>
                                      <p:to>
                                        <p:strVal val="visible"/>
                                      </p:to>
                                    </p:set>
                                    <p:animEffect transition="in" filter="fade">
                                      <p:cBhvr>
                                        <p:cTn id="61" dur="500"/>
                                        <p:tgtEl>
                                          <p:spTgt spid="127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65"/>
                                        </p:tgtEl>
                                        <p:attrNameLst>
                                          <p:attrName>style.visibility</p:attrName>
                                        </p:attrNameLst>
                                      </p:cBhvr>
                                      <p:to>
                                        <p:strVal val="visible"/>
                                      </p:to>
                                    </p:set>
                                    <p:animEffect transition="in" filter="fade">
                                      <p:cBhvr>
                                        <p:cTn id="66" dur="500"/>
                                        <p:tgtEl>
                                          <p:spTgt spid="12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272"/>
                                        </p:tgtEl>
                                        <p:attrNameLst>
                                          <p:attrName>style.visibility</p:attrName>
                                        </p:attrNameLst>
                                      </p:cBhvr>
                                      <p:to>
                                        <p:strVal val="visible"/>
                                      </p:to>
                                    </p:set>
                                    <p:animEffect transition="in" filter="fade">
                                      <p:cBhvr>
                                        <p:cTn id="71" dur="2000"/>
                                        <p:tgtEl>
                                          <p:spTgt spid="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8"/>
        <p:cNvGrpSpPr/>
        <p:nvPr/>
      </p:nvGrpSpPr>
      <p:grpSpPr>
        <a:xfrm>
          <a:off x="0" y="0"/>
          <a:ext cx="0" cy="0"/>
          <a:chOff x="0" y="0"/>
          <a:chExt cx="0" cy="0"/>
        </a:xfrm>
      </p:grpSpPr>
      <p:sp>
        <p:nvSpPr>
          <p:cNvPr id="1279" name="Google Shape;1279;p11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89</a:t>
            </a:fld>
            <a:endParaRPr/>
          </a:p>
        </p:txBody>
      </p:sp>
      <p:sp>
        <p:nvSpPr>
          <p:cNvPr id="1280" name="Google Shape;1280;p1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1" name="Google Shape;1281;p1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2" name="Google Shape;1282;p1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3" name="Google Shape;1283;p1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4" name="Google Shape;1284;p1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5" name="Google Shape;1285;p1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6" name="Google Shape;1286;p1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7" name="Google Shape;1287;p118"/>
          <p:cNvSpPr txBox="1"/>
          <p:nvPr/>
        </p:nvSpPr>
        <p:spPr>
          <a:xfrm>
            <a:off x="1106487" y="0"/>
            <a:ext cx="3155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26.6.4  Caching</a:t>
            </a:r>
            <a:endParaRPr/>
          </a:p>
        </p:txBody>
      </p:sp>
      <p:sp>
        <p:nvSpPr>
          <p:cNvPr id="1288" name="Google Shape;1288;p118"/>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Each time a server receives a query for a name that is not in its domain, it needs to search its database for a server IP address. Reduction of this search time would increase efficiency. DNS handles this with a mechanism called caching.</a:t>
            </a:r>
            <a:endParaRPr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8"/>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26.2:  </a:t>
            </a:r>
            <a:r>
              <a:rPr lang="en-US" sz="2000" b="1" i="1" u="none">
                <a:solidFill>
                  <a:schemeClr val="dk1"/>
                </a:solidFill>
                <a:latin typeface="Times"/>
                <a:ea typeface="Times"/>
                <a:cs typeface="Times"/>
                <a:sym typeface="Times"/>
              </a:rPr>
              <a:t>Browser</a:t>
            </a:r>
            <a:endParaRPr/>
          </a:p>
        </p:txBody>
      </p:sp>
      <p:pic>
        <p:nvPicPr>
          <p:cNvPr id="285" name="Google Shape;285;p38"/>
          <p:cNvPicPr preferRelativeResize="0"/>
          <p:nvPr/>
        </p:nvPicPr>
        <p:blipFill rotWithShape="1">
          <a:blip r:embed="rId3">
            <a:alphaModFix/>
          </a:blip>
          <a:srcRect/>
          <a:stretch/>
        </p:blipFill>
        <p:spPr>
          <a:xfrm>
            <a:off x="193675" y="2692400"/>
            <a:ext cx="8645525" cy="2108200"/>
          </a:xfrm>
          <a:prstGeom prst="rect">
            <a:avLst/>
          </a:prstGeom>
          <a:noFill/>
          <a:ln>
            <a:noFill/>
          </a:ln>
        </p:spPr>
      </p:pic>
      <p:sp>
        <p:nvSpPr>
          <p:cNvPr id="286" name="Google Shape;286;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3"/>
        <p:cNvGrpSpPr/>
        <p:nvPr/>
      </p:nvGrpSpPr>
      <p:grpSpPr>
        <a:xfrm>
          <a:off x="0" y="0"/>
          <a:ext cx="0" cy="0"/>
          <a:chOff x="0" y="0"/>
          <a:chExt cx="0" cy="0"/>
        </a:xfrm>
      </p:grpSpPr>
      <p:sp>
        <p:nvSpPr>
          <p:cNvPr id="1294" name="Google Shape;1294;p1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90</a:t>
            </a:fld>
            <a:endParaRPr/>
          </a:p>
        </p:txBody>
      </p:sp>
      <p:sp>
        <p:nvSpPr>
          <p:cNvPr id="1295" name="Google Shape;1295;p1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6" name="Google Shape;1296;p1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7" name="Google Shape;1297;p1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8" name="Google Shape;1298;p1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9" name="Google Shape;1299;p1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0" name="Google Shape;1300;p1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1" name="Google Shape;1301;p1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2" name="Google Shape;1302;p119"/>
          <p:cNvSpPr txBox="1"/>
          <p:nvPr/>
        </p:nvSpPr>
        <p:spPr>
          <a:xfrm>
            <a:off x="1106487" y="0"/>
            <a:ext cx="4946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26.6.5  Resource Records</a:t>
            </a:r>
            <a:endParaRPr/>
          </a:p>
        </p:txBody>
      </p:sp>
      <p:sp>
        <p:nvSpPr>
          <p:cNvPr id="1303" name="Google Shape;1303;p119"/>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zone information associated with a server is implemented as a set of resource records. In other words, </a:t>
            </a:r>
            <a:r>
              <a:rPr lang="en-US" sz="2800" b="1" i="1" u="none" dirty="0">
                <a:solidFill>
                  <a:srgbClr val="00B0F0"/>
                </a:solidFill>
                <a:latin typeface="Times New Roman"/>
                <a:ea typeface="Times New Roman"/>
                <a:cs typeface="Times New Roman"/>
                <a:sym typeface="Times New Roman"/>
              </a:rPr>
              <a:t>a name server stores a database of resource records. A resource record is a 5-tuple structure</a:t>
            </a:r>
            <a:r>
              <a:rPr lang="en-US" sz="2800" b="1" i="1" u="none" dirty="0">
                <a:solidFill>
                  <a:schemeClr val="dk1"/>
                </a:solidFill>
                <a:latin typeface="Times New Roman"/>
                <a:ea typeface="Times New Roman"/>
                <a:cs typeface="Times New Roman"/>
                <a:sym typeface="Times New Roman"/>
              </a:rPr>
              <a:t>, as shown below:</a:t>
            </a:r>
            <a:endParaRPr dirty="0"/>
          </a:p>
        </p:txBody>
      </p:sp>
      <p:pic>
        <p:nvPicPr>
          <p:cNvPr id="1304" name="Google Shape;1304;p119"/>
          <p:cNvPicPr preferRelativeResize="0"/>
          <p:nvPr/>
        </p:nvPicPr>
        <p:blipFill rotWithShape="1">
          <a:blip r:embed="rId3">
            <a:alphaModFix/>
          </a:blip>
          <a:srcRect/>
          <a:stretch/>
        </p:blipFill>
        <p:spPr>
          <a:xfrm>
            <a:off x="990600" y="4021137"/>
            <a:ext cx="6734175" cy="62706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9"/>
        <p:cNvGrpSpPr/>
        <p:nvPr/>
      </p:nvGrpSpPr>
      <p:grpSpPr>
        <a:xfrm>
          <a:off x="0" y="0"/>
          <a:ext cx="0" cy="0"/>
          <a:chOff x="0" y="0"/>
          <a:chExt cx="0" cy="0"/>
        </a:xfrm>
      </p:grpSpPr>
      <p:sp>
        <p:nvSpPr>
          <p:cNvPr id="1310" name="Google Shape;1310;p120"/>
          <p:cNvSpPr txBox="1"/>
          <p:nvPr/>
        </p:nvSpPr>
        <p:spPr>
          <a:xfrm>
            <a:off x="762000" y="76200"/>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26.13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DNS types</a:t>
            </a:r>
            <a:endParaRPr/>
          </a:p>
        </p:txBody>
      </p:sp>
      <p:pic>
        <p:nvPicPr>
          <p:cNvPr id="1311" name="Google Shape;1311;p120"/>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1312" name="Google Shape;1312;p120"/>
          <p:cNvGrpSpPr/>
          <p:nvPr/>
        </p:nvGrpSpPr>
        <p:grpSpPr>
          <a:xfrm>
            <a:off x="715962" y="2209800"/>
            <a:ext cx="7589837" cy="2019300"/>
            <a:chOff x="715963" y="2209799"/>
            <a:chExt cx="7589837" cy="2019301"/>
          </a:xfrm>
        </p:grpSpPr>
        <p:pic>
          <p:nvPicPr>
            <p:cNvPr id="1313" name="Google Shape;1313;p120"/>
            <p:cNvPicPr preferRelativeResize="0"/>
            <p:nvPr/>
          </p:nvPicPr>
          <p:blipFill rotWithShape="1">
            <a:blip r:embed="rId4">
              <a:alphaModFix/>
            </a:blip>
            <a:srcRect/>
            <a:stretch/>
          </p:blipFill>
          <p:spPr>
            <a:xfrm>
              <a:off x="715963" y="2209800"/>
              <a:ext cx="7589837" cy="2019300"/>
            </a:xfrm>
            <a:prstGeom prst="rect">
              <a:avLst/>
            </a:prstGeom>
            <a:noFill/>
            <a:ln>
              <a:noFill/>
            </a:ln>
          </p:spPr>
        </p:pic>
        <p:sp>
          <p:nvSpPr>
            <p:cNvPr id="1314" name="Google Shape;1314;p120"/>
            <p:cNvSpPr txBox="1"/>
            <p:nvPr/>
          </p:nvSpPr>
          <p:spPr>
            <a:xfrm>
              <a:off x="762001" y="2209799"/>
              <a:ext cx="7467600" cy="2019301"/>
            </a:xfrm>
            <a:prstGeom prst="rect">
              <a:avLst/>
            </a:prstGeom>
            <a:noFill/>
            <a:ln w="101600" cap="flat" cmpd="sng">
              <a:solidFill>
                <a:srgbClr val="3366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315" name="Google Shape;1315;p1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0"/>
        <p:cNvGrpSpPr/>
        <p:nvPr/>
      </p:nvGrpSpPr>
      <p:grpSpPr>
        <a:xfrm>
          <a:off x="0" y="0"/>
          <a:ext cx="0" cy="0"/>
          <a:chOff x="0" y="0"/>
          <a:chExt cx="0" cy="0"/>
        </a:xfrm>
      </p:grpSpPr>
      <p:sp>
        <p:nvSpPr>
          <p:cNvPr id="1321" name="Google Shape;1321;p1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92</a:t>
            </a:fld>
            <a:endParaRPr/>
          </a:p>
        </p:txBody>
      </p:sp>
      <p:sp>
        <p:nvSpPr>
          <p:cNvPr id="1322" name="Google Shape;1322;p1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3" name="Google Shape;1323;p1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4" name="Google Shape;1324;p1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5" name="Google Shape;1325;p1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6" name="Google Shape;1326;p1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7" name="Google Shape;1327;p1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8" name="Google Shape;1328;p1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9" name="Google Shape;1329;p121"/>
          <p:cNvSpPr txBox="1"/>
          <p:nvPr/>
        </p:nvSpPr>
        <p:spPr>
          <a:xfrm>
            <a:off x="1106487" y="0"/>
            <a:ext cx="4387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26.6.6  DNS Messages</a:t>
            </a:r>
            <a:endParaRPr/>
          </a:p>
        </p:txBody>
      </p:sp>
      <p:sp>
        <p:nvSpPr>
          <p:cNvPr id="1330" name="Google Shape;1330;p121"/>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retrieve information about hosts, DNS uses two types of messages: query and response. Both types have the same format as shown in Figure 26.38.</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5"/>
        <p:cNvGrpSpPr/>
        <p:nvPr/>
      </p:nvGrpSpPr>
      <p:grpSpPr>
        <a:xfrm>
          <a:off x="0" y="0"/>
          <a:ext cx="0" cy="0"/>
          <a:chOff x="0" y="0"/>
          <a:chExt cx="0" cy="0"/>
        </a:xfrm>
      </p:grpSpPr>
      <p:sp>
        <p:nvSpPr>
          <p:cNvPr id="1336" name="Google Shape;1336;p122"/>
          <p:cNvSpPr txBox="1"/>
          <p:nvPr/>
        </p:nvSpPr>
        <p:spPr>
          <a:xfrm>
            <a:off x="152400" y="76200"/>
            <a:ext cx="81534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26.38:  </a:t>
            </a:r>
            <a:r>
              <a:rPr lang="en-US" sz="2000" b="1" i="1" u="none">
                <a:solidFill>
                  <a:schemeClr val="dk1"/>
                </a:solidFill>
                <a:latin typeface="Times"/>
                <a:ea typeface="Times"/>
                <a:cs typeface="Times"/>
                <a:sym typeface="Times"/>
              </a:rPr>
              <a:t>DNS message</a:t>
            </a:r>
            <a:endParaRPr/>
          </a:p>
        </p:txBody>
      </p:sp>
      <p:pic>
        <p:nvPicPr>
          <p:cNvPr id="1337" name="Google Shape;1337;p122"/>
          <p:cNvPicPr preferRelativeResize="0"/>
          <p:nvPr/>
        </p:nvPicPr>
        <p:blipFill rotWithShape="1">
          <a:blip r:embed="rId3">
            <a:alphaModFix/>
          </a:blip>
          <a:srcRect/>
          <a:stretch/>
        </p:blipFill>
        <p:spPr>
          <a:xfrm>
            <a:off x="1031875" y="1201737"/>
            <a:ext cx="7883525" cy="3795712"/>
          </a:xfrm>
          <a:prstGeom prst="rect">
            <a:avLst/>
          </a:prstGeom>
          <a:noFill/>
          <a:ln>
            <a:noFill/>
          </a:ln>
        </p:spPr>
      </p:pic>
      <p:pic>
        <p:nvPicPr>
          <p:cNvPr id="1338" name="Google Shape;1338;p122"/>
          <p:cNvPicPr preferRelativeResize="0"/>
          <p:nvPr/>
        </p:nvPicPr>
        <p:blipFill rotWithShape="1">
          <a:blip r:embed="rId4">
            <a:alphaModFix/>
          </a:blip>
          <a:srcRect/>
          <a:stretch/>
        </p:blipFill>
        <p:spPr>
          <a:xfrm>
            <a:off x="217487" y="1430337"/>
            <a:ext cx="925512" cy="1685925"/>
          </a:xfrm>
          <a:prstGeom prst="rect">
            <a:avLst/>
          </a:prstGeom>
          <a:noFill/>
          <a:ln>
            <a:noFill/>
          </a:ln>
        </p:spPr>
      </p:pic>
      <p:pic>
        <p:nvPicPr>
          <p:cNvPr id="1339" name="Google Shape;1339;p122"/>
          <p:cNvPicPr preferRelativeResize="0"/>
          <p:nvPr/>
        </p:nvPicPr>
        <p:blipFill rotWithShape="1">
          <a:blip r:embed="rId5">
            <a:alphaModFix/>
          </a:blip>
          <a:srcRect/>
          <a:stretch/>
        </p:blipFill>
        <p:spPr>
          <a:xfrm>
            <a:off x="1752600" y="5257800"/>
            <a:ext cx="5902325" cy="1250950"/>
          </a:xfrm>
          <a:prstGeom prst="rect">
            <a:avLst/>
          </a:prstGeom>
          <a:noFill/>
          <a:ln>
            <a:noFill/>
          </a:ln>
        </p:spPr>
      </p:pic>
      <p:sp>
        <p:nvSpPr>
          <p:cNvPr id="1340" name="Google Shape;1340;p1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37"/>
                                        </p:tgtEl>
                                        <p:attrNameLst>
                                          <p:attrName>style.visibility</p:attrName>
                                        </p:attrNameLst>
                                      </p:cBhvr>
                                      <p:to>
                                        <p:strVal val="visible"/>
                                      </p:to>
                                    </p:set>
                                    <p:anim calcmode="lin" valueType="num">
                                      <p:cBhvr additive="base">
                                        <p:cTn id="7" dur="500"/>
                                        <p:tgtEl>
                                          <p:spTgt spid="1337"/>
                                        </p:tgtEl>
                                        <p:attrNameLst>
                                          <p:attrName>ppt_w</p:attrName>
                                        </p:attrNameLst>
                                      </p:cBhvr>
                                      <p:tavLst>
                                        <p:tav tm="0">
                                          <p:val>
                                            <p:strVal val="0"/>
                                          </p:val>
                                        </p:tav>
                                        <p:tav tm="100000">
                                          <p:val>
                                            <p:strVal val="#ppt_w"/>
                                          </p:val>
                                        </p:tav>
                                      </p:tavLst>
                                    </p:anim>
                                    <p:anim calcmode="lin" valueType="num">
                                      <p:cBhvr additive="base">
                                        <p:cTn id="8" dur="500"/>
                                        <p:tgtEl>
                                          <p:spTgt spid="133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38"/>
                                        </p:tgtEl>
                                        <p:attrNameLst>
                                          <p:attrName>style.visibility</p:attrName>
                                        </p:attrNameLst>
                                      </p:cBhvr>
                                      <p:to>
                                        <p:strVal val="visible"/>
                                      </p:to>
                                    </p:set>
                                    <p:animEffect transition="in" filter="fade">
                                      <p:cBhvr>
                                        <p:cTn id="13" dur="1822"/>
                                        <p:tgtEl>
                                          <p:spTgt spid="13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39"/>
                                        </p:tgtEl>
                                        <p:attrNameLst>
                                          <p:attrName>style.visibility</p:attrName>
                                        </p:attrNameLst>
                                      </p:cBhvr>
                                      <p:to>
                                        <p:strVal val="visible"/>
                                      </p:to>
                                    </p:set>
                                    <p:animEffect transition="in" filter="fade">
                                      <p:cBhvr>
                                        <p:cTn id="18" dur="2000"/>
                                        <p:tgtEl>
                                          <p:spTgt spid="1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5"/>
        <p:cNvGrpSpPr/>
        <p:nvPr/>
      </p:nvGrpSpPr>
      <p:grpSpPr>
        <a:xfrm>
          <a:off x="0" y="0"/>
          <a:ext cx="0" cy="0"/>
          <a:chOff x="0" y="0"/>
          <a:chExt cx="0" cy="0"/>
        </a:xfrm>
      </p:grpSpPr>
      <p:sp>
        <p:nvSpPr>
          <p:cNvPr id="1346" name="Google Shape;1346;p123"/>
          <p:cNvSpPr txBox="1"/>
          <p:nvPr/>
        </p:nvSpPr>
        <p:spPr>
          <a:xfrm>
            <a:off x="152400" y="69056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UNIX and Windows, the nslookup utility can be used to retrieve address/name mapping. The following shows how we can retrieve an address when the domain name is given.</a:t>
            </a:r>
            <a:endParaRPr/>
          </a:p>
        </p:txBody>
      </p:sp>
      <p:grpSp>
        <p:nvGrpSpPr>
          <p:cNvPr id="1347" name="Google Shape;1347;p123"/>
          <p:cNvGrpSpPr/>
          <p:nvPr/>
        </p:nvGrpSpPr>
        <p:grpSpPr>
          <a:xfrm>
            <a:off x="0" y="0"/>
            <a:ext cx="9144000" cy="609600"/>
            <a:chOff x="0" y="2448"/>
            <a:chExt cx="5760" cy="384"/>
          </a:xfrm>
        </p:grpSpPr>
        <p:sp>
          <p:nvSpPr>
            <p:cNvPr id="1348" name="Google Shape;1348;p12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9" name="Google Shape;1349;p123"/>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26.13</a:t>
              </a:r>
              <a:endParaRPr/>
            </a:p>
          </p:txBody>
        </p:sp>
      </p:grpSp>
      <p:grpSp>
        <p:nvGrpSpPr>
          <p:cNvPr id="1350" name="Google Shape;1350;p123"/>
          <p:cNvGrpSpPr/>
          <p:nvPr/>
        </p:nvGrpSpPr>
        <p:grpSpPr>
          <a:xfrm>
            <a:off x="76200" y="2209800"/>
            <a:ext cx="6577012" cy="1820862"/>
            <a:chOff x="76200" y="2209800"/>
            <a:chExt cx="6577778" cy="1820864"/>
          </a:xfrm>
        </p:grpSpPr>
        <p:pic>
          <p:nvPicPr>
            <p:cNvPr id="1351" name="Google Shape;1351;p123"/>
            <p:cNvPicPr preferRelativeResize="0"/>
            <p:nvPr/>
          </p:nvPicPr>
          <p:blipFill rotWithShape="1">
            <a:blip r:embed="rId3">
              <a:alphaModFix/>
            </a:blip>
            <a:srcRect/>
            <a:stretch/>
          </p:blipFill>
          <p:spPr>
            <a:xfrm>
              <a:off x="76200" y="2209800"/>
              <a:ext cx="6577778" cy="1820864"/>
            </a:xfrm>
            <a:prstGeom prst="rect">
              <a:avLst/>
            </a:prstGeom>
            <a:noFill/>
            <a:ln>
              <a:noFill/>
            </a:ln>
          </p:spPr>
        </p:pic>
        <p:sp>
          <p:nvSpPr>
            <p:cNvPr id="1352" name="Google Shape;1352;p123"/>
            <p:cNvSpPr txBox="1"/>
            <p:nvPr/>
          </p:nvSpPr>
          <p:spPr>
            <a:xfrm>
              <a:off x="419100" y="2286000"/>
              <a:ext cx="6217920" cy="12954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353" name="Google Shape;1353;p1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1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95</a:t>
            </a:fld>
            <a:endParaRPr/>
          </a:p>
        </p:txBody>
      </p:sp>
      <p:sp>
        <p:nvSpPr>
          <p:cNvPr id="1360" name="Google Shape;1360;p12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1" name="Google Shape;1361;p1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2" name="Google Shape;1362;p12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3" name="Google Shape;1363;p1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4" name="Google Shape;1364;p1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5" name="Google Shape;1365;p12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6" name="Google Shape;1366;p1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7" name="Google Shape;1367;p124"/>
          <p:cNvSpPr txBox="1"/>
          <p:nvPr/>
        </p:nvSpPr>
        <p:spPr>
          <a:xfrm>
            <a:off x="1106487" y="0"/>
            <a:ext cx="3486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26.6.7  Registrars</a:t>
            </a:r>
            <a:endParaRPr/>
          </a:p>
        </p:txBody>
      </p:sp>
      <p:sp>
        <p:nvSpPr>
          <p:cNvPr id="1368" name="Google Shape;1368;p124"/>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How are new domains added to DNS? This is done through a registrar, a commercial entity accredited by ICANN. </a:t>
            </a:r>
            <a:r>
              <a:rPr lang="en-US" sz="2800" b="1" i="1" u="none" dirty="0">
                <a:solidFill>
                  <a:srgbClr val="00B0F0"/>
                </a:solidFill>
                <a:latin typeface="Times New Roman"/>
                <a:ea typeface="Times New Roman"/>
                <a:cs typeface="Times New Roman"/>
                <a:sym typeface="Times New Roman"/>
              </a:rPr>
              <a:t>A registrar first verifies that the requested domain name is unique and then enters it into the DNS database. </a:t>
            </a:r>
            <a:endParaRPr dirty="0">
              <a:solidFill>
                <a:srgbClr val="00B0F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3"/>
        <p:cNvGrpSpPr/>
        <p:nvPr/>
      </p:nvGrpSpPr>
      <p:grpSpPr>
        <a:xfrm>
          <a:off x="0" y="0"/>
          <a:ext cx="0" cy="0"/>
          <a:chOff x="0" y="0"/>
          <a:chExt cx="0" cy="0"/>
        </a:xfrm>
      </p:grpSpPr>
      <p:sp>
        <p:nvSpPr>
          <p:cNvPr id="1374" name="Google Shape;1374;p1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96</a:t>
            </a:fld>
            <a:endParaRPr/>
          </a:p>
        </p:txBody>
      </p:sp>
      <p:sp>
        <p:nvSpPr>
          <p:cNvPr id="1375" name="Google Shape;1375;p12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6" name="Google Shape;1376;p1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7" name="Google Shape;1377;p12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8" name="Google Shape;1378;p1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9" name="Google Shape;1379;p1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0" name="Google Shape;1380;p12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1" name="Google Shape;1381;p1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2" name="Google Shape;1382;p125"/>
          <p:cNvSpPr txBox="1"/>
          <p:nvPr/>
        </p:nvSpPr>
        <p:spPr>
          <a:xfrm>
            <a:off x="1106487" y="0"/>
            <a:ext cx="2800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26.6.8  DDNS</a:t>
            </a:r>
            <a:endParaRPr/>
          </a:p>
        </p:txBody>
      </p:sp>
      <p:sp>
        <p:nvSpPr>
          <p:cNvPr id="1383" name="Google Shape;1383;p125"/>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When the DNS was designed, no one predicted that there would be so many address changes. In DNS, when there is a change, such as adding a new host, removing a host, or changing an IP address, the change must be made to the DNS master file. These types of changes involve a lot of manual updating. The size of today’s Internet does not allow for this kind of manual operation.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sp>
        <p:nvSpPr>
          <p:cNvPr id="1389" name="Google Shape;1389;p1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26.</a:t>
            </a:r>
            <a:fld id="{00000000-1234-1234-1234-123412341234}" type="slidenum">
              <a:rPr lang="en-US" sz="1200" b="1" i="0" u="none">
                <a:solidFill>
                  <a:schemeClr val="dk1"/>
                </a:solidFill>
                <a:latin typeface="Arial"/>
                <a:ea typeface="Arial"/>
                <a:cs typeface="Arial"/>
                <a:sym typeface="Arial"/>
              </a:rPr>
              <a:t>97</a:t>
            </a:fld>
            <a:endParaRPr/>
          </a:p>
        </p:txBody>
      </p:sp>
      <p:sp>
        <p:nvSpPr>
          <p:cNvPr id="1390" name="Google Shape;1390;p1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1" name="Google Shape;1391;p1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2" name="Google Shape;1392;p1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3" name="Google Shape;1393;p1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4" name="Google Shape;1394;p1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5" name="Google Shape;1395;p1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6" name="Google Shape;1396;p1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7" name="Google Shape;1397;p126"/>
          <p:cNvSpPr txBox="1"/>
          <p:nvPr/>
        </p:nvSpPr>
        <p:spPr>
          <a:xfrm>
            <a:off x="1106487" y="0"/>
            <a:ext cx="462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26.6.9  Security of DNS</a:t>
            </a:r>
            <a:endParaRPr/>
          </a:p>
        </p:txBody>
      </p:sp>
      <p:sp>
        <p:nvSpPr>
          <p:cNvPr id="1398" name="Google Shape;1398;p126"/>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DNS is one of the most important systems in the Internet infrastructure; it provides crucial services to Internet users. Applications such as Web access or e-mail are heavily dependent on the proper operation of DNS.</a:t>
            </a:r>
            <a:endParaRPr dirty="0">
              <a:solidFill>
                <a:srgbClr val="00B0F0"/>
              </a:solidFill>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pex">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pex">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3497</Words>
  <Application>Microsoft Office PowerPoint</Application>
  <PresentationFormat>On-screen Show (4:3)</PresentationFormat>
  <Paragraphs>365</Paragraphs>
  <Slides>97</Slides>
  <Notes>97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97</vt:i4>
      </vt:variant>
    </vt:vector>
  </HeadingPairs>
  <TitlesOfParts>
    <vt:vector size="111" baseType="lpstr">
      <vt:lpstr>Times New Roman</vt:lpstr>
      <vt:lpstr>Lucida Sans</vt:lpstr>
      <vt:lpstr>Arial</vt:lpstr>
      <vt:lpstr>Noto Sans Symbols</vt:lpstr>
      <vt:lpstr>Times</vt:lpstr>
      <vt:lpstr>Book Antiqua</vt:lpstr>
      <vt:lpstr>Tahoma</vt:lpstr>
      <vt:lpstr>Palatino</vt:lpstr>
      <vt:lpstr>Blends</vt:lpstr>
      <vt:lpstr>Blends</vt:lpstr>
      <vt:lpstr>Apex</vt:lpstr>
      <vt:lpstr>Blends</vt:lpstr>
      <vt:lpstr>Blends</vt:lpstr>
      <vt:lpstr>Apex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1</cp:revision>
  <dcterms:modified xsi:type="dcterms:W3CDTF">2024-05-25T14:21:58Z</dcterms:modified>
</cp:coreProperties>
</file>